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001" r:id="rId1"/>
  </p:sldMasterIdLst>
  <p:notesMasterIdLst>
    <p:notesMasterId r:id="rId35"/>
  </p:notesMasterIdLst>
  <p:handoutMasterIdLst>
    <p:handoutMasterId r:id="rId36"/>
  </p:handoutMasterIdLst>
  <p:sldIdLst>
    <p:sldId id="256" r:id="rId2"/>
    <p:sldId id="257" r:id="rId3"/>
    <p:sldId id="285" r:id="rId4"/>
    <p:sldId id="286" r:id="rId5"/>
    <p:sldId id="297" r:id="rId6"/>
    <p:sldId id="306" r:id="rId7"/>
    <p:sldId id="287" r:id="rId8"/>
    <p:sldId id="262" r:id="rId9"/>
    <p:sldId id="284" r:id="rId10"/>
    <p:sldId id="289" r:id="rId11"/>
    <p:sldId id="298" r:id="rId12"/>
    <p:sldId id="290" r:id="rId13"/>
    <p:sldId id="299" r:id="rId14"/>
    <p:sldId id="307" r:id="rId15"/>
    <p:sldId id="288" r:id="rId16"/>
    <p:sldId id="291" r:id="rId17"/>
    <p:sldId id="308" r:id="rId18"/>
    <p:sldId id="261" r:id="rId19"/>
    <p:sldId id="264" r:id="rId20"/>
    <p:sldId id="293" r:id="rId21"/>
    <p:sldId id="266" r:id="rId22"/>
    <p:sldId id="309" r:id="rId23"/>
    <p:sldId id="258" r:id="rId24"/>
    <p:sldId id="259" r:id="rId25"/>
    <p:sldId id="260" r:id="rId26"/>
    <p:sldId id="294" r:id="rId27"/>
    <p:sldId id="268" r:id="rId28"/>
    <p:sldId id="296" r:id="rId29"/>
    <p:sldId id="265" r:id="rId30"/>
    <p:sldId id="292" r:id="rId31"/>
    <p:sldId id="310" r:id="rId32"/>
    <p:sldId id="301" r:id="rId33"/>
    <p:sldId id="300" r:id="rId34"/>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1AF1"/>
    <a:srgbClr val="FEFB01"/>
    <a:srgbClr val="F5A007"/>
    <a:srgbClr val="E205FA"/>
    <a:srgbClr val="D48110"/>
    <a:srgbClr val="0CFA02"/>
    <a:srgbClr val="000099"/>
    <a:srgbClr val="0B2B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01" autoAdjust="0"/>
    <p:restoredTop sz="86332" autoAdjust="0"/>
  </p:normalViewPr>
  <p:slideViewPr>
    <p:cSldViewPr>
      <p:cViewPr varScale="1">
        <p:scale>
          <a:sx n="108" d="100"/>
          <a:sy n="108" d="100"/>
        </p:scale>
        <p:origin x="1016" y="200"/>
      </p:cViewPr>
      <p:guideLst>
        <p:guide orient="horz" pos="2160"/>
        <p:guide pos="2880"/>
      </p:guideLst>
    </p:cSldViewPr>
  </p:slideViewPr>
  <p:outlineViewPr>
    <p:cViewPr>
      <p:scale>
        <a:sx n="33" d="100"/>
        <a:sy n="33" d="100"/>
      </p:scale>
      <p:origin x="0" y="618"/>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CN"/>
        </a:p>
      </c:txPr>
    </c:title>
    <c:autoTitleDeleted val="0"/>
    <c:plotArea>
      <c:layout/>
      <c:pieChart>
        <c:varyColors val="1"/>
        <c:ser>
          <c:idx val="0"/>
          <c:order val="0"/>
          <c:tx>
            <c:strRef>
              <c:f>Sheet1!$B$1</c:f>
              <c:strCache>
                <c:ptCount val="1"/>
                <c:pt idx="0">
                  <c:v>Grade</c:v>
                </c:pt>
              </c:strCache>
            </c:strRef>
          </c:tx>
          <c:explosion val="3"/>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993-4192-B29E-0A208895B4B5}"/>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9993-4192-B29E-0A208895B4B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993-4192-B29E-0A208895B4B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993-4192-B29E-0A208895B4B5}"/>
              </c:ext>
            </c:extLst>
          </c:dPt>
          <c:cat>
            <c:strRef>
              <c:f>Sheet1!$A$2:$A$5</c:f>
              <c:strCache>
                <c:ptCount val="4"/>
                <c:pt idx="0">
                  <c:v>HackerRank Homeworks</c:v>
                </c:pt>
                <c:pt idx="1">
                  <c:v>Lab Exercises</c:v>
                </c:pt>
                <c:pt idx="2">
                  <c:v>Exam</c:v>
                </c:pt>
                <c:pt idx="3">
                  <c:v>Final Exam</c:v>
                </c:pt>
              </c:strCache>
            </c:strRef>
          </c:cat>
          <c:val>
            <c:numRef>
              <c:f>Sheet1!$B$2:$B$5</c:f>
              <c:numCache>
                <c:formatCode>General</c:formatCode>
                <c:ptCount val="4"/>
                <c:pt idx="0">
                  <c:v>70</c:v>
                </c:pt>
                <c:pt idx="1">
                  <c:v>12</c:v>
                </c:pt>
                <c:pt idx="2">
                  <c:v>18</c:v>
                </c:pt>
                <c:pt idx="3">
                  <c:v>0</c:v>
                </c:pt>
              </c:numCache>
            </c:numRef>
          </c:val>
          <c:extLst>
            <c:ext xmlns:c16="http://schemas.microsoft.com/office/drawing/2014/chart" uri="{C3380CC4-5D6E-409C-BE32-E72D297353CC}">
              <c16:uniqueId val="{00000008-9993-4192-B29E-0A208895B4B5}"/>
            </c:ext>
          </c:extLst>
        </c:ser>
        <c:dLbls>
          <c:showLegendKey val="0"/>
          <c:showVal val="0"/>
          <c:showCatName val="0"/>
          <c:showSerName val="0"/>
          <c:showPercent val="0"/>
          <c:showBubbleSize val="0"/>
          <c:showLeaderLines val="1"/>
        </c:dLbls>
        <c:firstSliceAng val="0"/>
      </c:pieChart>
      <c:spPr>
        <a:noFill/>
        <a:ln>
          <a:noFill/>
        </a:ln>
        <a:effectLst/>
      </c:spPr>
    </c:plotArea>
    <c:legend>
      <c:legendPos val="r"/>
      <c:layout>
        <c:manualLayout>
          <c:xMode val="edge"/>
          <c:yMode val="edge"/>
          <c:x val="0.57469586614173196"/>
          <c:y val="0.28203340305118102"/>
          <c:w val="0.40863746719160099"/>
          <c:h val="0.456968503937008"/>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CN"/>
        </a:p>
      </c:txPr>
    </c:legend>
    <c:plotVisOnly val="1"/>
    <c:dispBlanksAs val="gap"/>
    <c:showDLblsOverMax val="0"/>
  </c:chart>
  <c:spPr>
    <a:noFill/>
    <a:ln>
      <a:noFill/>
    </a:ln>
    <a:effectLst/>
  </c:spPr>
  <c:txPr>
    <a:bodyPr/>
    <a:lstStyle/>
    <a:p>
      <a:pPr>
        <a:defRPr/>
      </a:pPr>
      <a:endParaRPr lang="en-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a:defRPr sz="1200"/>
            </a:lvl1pPr>
          </a:lstStyle>
          <a:p>
            <a:fld id="{BD881434-6122-FF40-9E3D-9815E9633609}" type="datetimeFigureOut">
              <a:rPr lang="en-US" smtClean="0"/>
              <a:t>8/31/20</a:t>
            </a:fld>
            <a:endParaRPr lang="en-US"/>
          </a:p>
        </p:txBody>
      </p:sp>
      <p:sp>
        <p:nvSpPr>
          <p:cNvPr id="4" name="Footer Placeholder 3"/>
          <p:cNvSpPr>
            <a:spLocks noGrp="1"/>
          </p:cNvSpPr>
          <p:nvPr>
            <p:ph type="ftr" sz="quarter" idx="2"/>
          </p:nvPr>
        </p:nvSpPr>
        <p:spPr>
          <a:xfrm>
            <a:off x="0" y="9120189"/>
            <a:ext cx="3170238" cy="48101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81012"/>
          </a:xfrm>
          <a:prstGeom prst="rect">
            <a:avLst/>
          </a:prstGeom>
        </p:spPr>
        <p:txBody>
          <a:bodyPr vert="horz" lIns="91440" tIns="45720" rIns="91440" bIns="45720" rtlCol="0" anchor="b"/>
          <a:lstStyle>
            <a:lvl1pPr algn="r">
              <a:defRPr sz="1200"/>
            </a:lvl1pPr>
          </a:lstStyle>
          <a:p>
            <a:fld id="{B8975427-70FF-D64D-9DEF-653702A2750D}" type="slidenum">
              <a:rPr lang="en-US" smtClean="0"/>
              <a:t>‹#›</a:t>
            </a:fld>
            <a:endParaRPr lang="en-US"/>
          </a:p>
        </p:txBody>
      </p:sp>
    </p:spTree>
    <p:extLst>
      <p:ext uri="{BB962C8B-B14F-4D97-AF65-F5344CB8AC3E}">
        <p14:creationId xmlns:p14="http://schemas.microsoft.com/office/powerpoint/2010/main" val="769186086"/>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79425"/>
          </a:xfrm>
          <a:prstGeom prst="rect">
            <a:avLst/>
          </a:prstGeom>
        </p:spPr>
        <p:txBody>
          <a:bodyPr vert="horz" lIns="91440" tIns="45720" rIns="91440" bIns="45720" rtlCol="0"/>
          <a:lstStyle>
            <a:lvl1pPr algn="r">
              <a:defRPr sz="1200"/>
            </a:lvl1pPr>
          </a:lstStyle>
          <a:p>
            <a:fld id="{7E251A12-E2C7-490F-9B80-BF4FB84EE236}" type="datetimeFigureOut">
              <a:rPr lang="en-US" smtClean="0"/>
              <a:t>8/31/20</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9" y="4560889"/>
            <a:ext cx="5851525" cy="43195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79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79425"/>
          </a:xfrm>
          <a:prstGeom prst="rect">
            <a:avLst/>
          </a:prstGeom>
        </p:spPr>
        <p:txBody>
          <a:bodyPr vert="horz" lIns="91440" tIns="45720" rIns="91440" bIns="45720" rtlCol="0" anchor="b"/>
          <a:lstStyle>
            <a:lvl1pPr algn="r">
              <a:defRPr sz="1200"/>
            </a:lvl1pPr>
          </a:lstStyle>
          <a:p>
            <a:fld id="{8FDD8560-5E15-4AE0-B797-0330597627D2}" type="slidenum">
              <a:rPr lang="en-US" smtClean="0"/>
              <a:t>‹#›</a:t>
            </a:fld>
            <a:endParaRPr lang="en-US"/>
          </a:p>
        </p:txBody>
      </p:sp>
    </p:spTree>
    <p:extLst>
      <p:ext uri="{BB962C8B-B14F-4D97-AF65-F5344CB8AC3E}">
        <p14:creationId xmlns:p14="http://schemas.microsoft.com/office/powerpoint/2010/main" val="1679127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a:t>
            </a:fld>
            <a:endParaRPr lang="en-US"/>
          </a:p>
        </p:txBody>
      </p:sp>
    </p:spTree>
    <p:extLst>
      <p:ext uri="{BB962C8B-B14F-4D97-AF65-F5344CB8AC3E}">
        <p14:creationId xmlns:p14="http://schemas.microsoft.com/office/powerpoint/2010/main" val="7300725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10</a:t>
            </a:fld>
            <a:endParaRPr lang="en-US"/>
          </a:p>
        </p:txBody>
      </p:sp>
    </p:spTree>
    <p:extLst>
      <p:ext uri="{BB962C8B-B14F-4D97-AF65-F5344CB8AC3E}">
        <p14:creationId xmlns:p14="http://schemas.microsoft.com/office/powerpoint/2010/main" val="505237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11</a:t>
            </a:fld>
            <a:endParaRPr lang="en-US"/>
          </a:p>
        </p:txBody>
      </p:sp>
    </p:spTree>
    <p:extLst>
      <p:ext uri="{BB962C8B-B14F-4D97-AF65-F5344CB8AC3E}">
        <p14:creationId xmlns:p14="http://schemas.microsoft.com/office/powerpoint/2010/main" val="3818349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12</a:t>
            </a:fld>
            <a:endParaRPr lang="en-US"/>
          </a:p>
        </p:txBody>
      </p:sp>
    </p:spTree>
    <p:extLst>
      <p:ext uri="{BB962C8B-B14F-4D97-AF65-F5344CB8AC3E}">
        <p14:creationId xmlns:p14="http://schemas.microsoft.com/office/powerpoint/2010/main" val="17417354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13</a:t>
            </a:fld>
            <a:endParaRPr lang="en-US"/>
          </a:p>
        </p:txBody>
      </p:sp>
    </p:spTree>
    <p:extLst>
      <p:ext uri="{BB962C8B-B14F-4D97-AF65-F5344CB8AC3E}">
        <p14:creationId xmlns:p14="http://schemas.microsoft.com/office/powerpoint/2010/main" val="9984016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14</a:t>
            </a:fld>
            <a:endParaRPr lang="en-US"/>
          </a:p>
        </p:txBody>
      </p:sp>
    </p:spTree>
    <p:extLst>
      <p:ext uri="{BB962C8B-B14F-4D97-AF65-F5344CB8AC3E}">
        <p14:creationId xmlns:p14="http://schemas.microsoft.com/office/powerpoint/2010/main" val="18461588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15</a:t>
            </a:fld>
            <a:endParaRPr lang="en-US"/>
          </a:p>
        </p:txBody>
      </p:sp>
    </p:spTree>
    <p:extLst>
      <p:ext uri="{BB962C8B-B14F-4D97-AF65-F5344CB8AC3E}">
        <p14:creationId xmlns:p14="http://schemas.microsoft.com/office/powerpoint/2010/main" val="15484466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16</a:t>
            </a:fld>
            <a:endParaRPr lang="en-US"/>
          </a:p>
        </p:txBody>
      </p:sp>
    </p:spTree>
    <p:extLst>
      <p:ext uri="{BB962C8B-B14F-4D97-AF65-F5344CB8AC3E}">
        <p14:creationId xmlns:p14="http://schemas.microsoft.com/office/powerpoint/2010/main" val="1210846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17</a:t>
            </a:fld>
            <a:endParaRPr lang="en-US"/>
          </a:p>
        </p:txBody>
      </p:sp>
    </p:spTree>
    <p:extLst>
      <p:ext uri="{BB962C8B-B14F-4D97-AF65-F5344CB8AC3E}">
        <p14:creationId xmlns:p14="http://schemas.microsoft.com/office/powerpoint/2010/main" val="14025139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18</a:t>
            </a:fld>
            <a:endParaRPr lang="en-US"/>
          </a:p>
        </p:txBody>
      </p:sp>
    </p:spTree>
    <p:extLst>
      <p:ext uri="{BB962C8B-B14F-4D97-AF65-F5344CB8AC3E}">
        <p14:creationId xmlns:p14="http://schemas.microsoft.com/office/powerpoint/2010/main" val="12716834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19</a:t>
            </a:fld>
            <a:endParaRPr lang="en-US"/>
          </a:p>
        </p:txBody>
      </p:sp>
    </p:spTree>
    <p:extLst>
      <p:ext uri="{BB962C8B-B14F-4D97-AF65-F5344CB8AC3E}">
        <p14:creationId xmlns:p14="http://schemas.microsoft.com/office/powerpoint/2010/main" val="1426926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a:t>
            </a:fld>
            <a:endParaRPr lang="en-US"/>
          </a:p>
        </p:txBody>
      </p:sp>
    </p:spTree>
    <p:extLst>
      <p:ext uri="{BB962C8B-B14F-4D97-AF65-F5344CB8AC3E}">
        <p14:creationId xmlns:p14="http://schemas.microsoft.com/office/powerpoint/2010/main" val="17557431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20</a:t>
            </a:fld>
            <a:endParaRPr lang="en-US"/>
          </a:p>
        </p:txBody>
      </p:sp>
    </p:spTree>
    <p:extLst>
      <p:ext uri="{BB962C8B-B14F-4D97-AF65-F5344CB8AC3E}">
        <p14:creationId xmlns:p14="http://schemas.microsoft.com/office/powerpoint/2010/main" val="13165788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21</a:t>
            </a:fld>
            <a:endParaRPr lang="en-US"/>
          </a:p>
        </p:txBody>
      </p:sp>
    </p:spTree>
    <p:extLst>
      <p:ext uri="{BB962C8B-B14F-4D97-AF65-F5344CB8AC3E}">
        <p14:creationId xmlns:p14="http://schemas.microsoft.com/office/powerpoint/2010/main" val="693004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22</a:t>
            </a:fld>
            <a:endParaRPr lang="en-US"/>
          </a:p>
        </p:txBody>
      </p:sp>
    </p:spTree>
    <p:extLst>
      <p:ext uri="{BB962C8B-B14F-4D97-AF65-F5344CB8AC3E}">
        <p14:creationId xmlns:p14="http://schemas.microsoft.com/office/powerpoint/2010/main" val="7971987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23</a:t>
            </a:fld>
            <a:endParaRPr lang="en-US"/>
          </a:p>
        </p:txBody>
      </p:sp>
    </p:spTree>
    <p:extLst>
      <p:ext uri="{BB962C8B-B14F-4D97-AF65-F5344CB8AC3E}">
        <p14:creationId xmlns:p14="http://schemas.microsoft.com/office/powerpoint/2010/main" val="3690184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24</a:t>
            </a:fld>
            <a:endParaRPr lang="en-US"/>
          </a:p>
        </p:txBody>
      </p:sp>
    </p:spTree>
    <p:extLst>
      <p:ext uri="{BB962C8B-B14F-4D97-AF65-F5344CB8AC3E}">
        <p14:creationId xmlns:p14="http://schemas.microsoft.com/office/powerpoint/2010/main" val="160467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25</a:t>
            </a:fld>
            <a:endParaRPr lang="en-US"/>
          </a:p>
        </p:txBody>
      </p:sp>
    </p:spTree>
    <p:extLst>
      <p:ext uri="{BB962C8B-B14F-4D97-AF65-F5344CB8AC3E}">
        <p14:creationId xmlns:p14="http://schemas.microsoft.com/office/powerpoint/2010/main" val="18916317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26</a:t>
            </a:fld>
            <a:endParaRPr lang="en-US"/>
          </a:p>
        </p:txBody>
      </p:sp>
    </p:spTree>
    <p:extLst>
      <p:ext uri="{BB962C8B-B14F-4D97-AF65-F5344CB8AC3E}">
        <p14:creationId xmlns:p14="http://schemas.microsoft.com/office/powerpoint/2010/main" val="13069792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27</a:t>
            </a:fld>
            <a:endParaRPr lang="en-US"/>
          </a:p>
        </p:txBody>
      </p:sp>
    </p:spTree>
    <p:extLst>
      <p:ext uri="{BB962C8B-B14F-4D97-AF65-F5344CB8AC3E}">
        <p14:creationId xmlns:p14="http://schemas.microsoft.com/office/powerpoint/2010/main" val="19381855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28</a:t>
            </a:fld>
            <a:endParaRPr lang="en-US"/>
          </a:p>
        </p:txBody>
      </p:sp>
    </p:spTree>
    <p:extLst>
      <p:ext uri="{BB962C8B-B14F-4D97-AF65-F5344CB8AC3E}">
        <p14:creationId xmlns:p14="http://schemas.microsoft.com/office/powerpoint/2010/main" val="20519761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29</a:t>
            </a:fld>
            <a:endParaRPr lang="en-US"/>
          </a:p>
        </p:txBody>
      </p:sp>
    </p:spTree>
    <p:extLst>
      <p:ext uri="{BB962C8B-B14F-4D97-AF65-F5344CB8AC3E}">
        <p14:creationId xmlns:p14="http://schemas.microsoft.com/office/powerpoint/2010/main" val="1122459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3</a:t>
            </a:fld>
            <a:endParaRPr lang="en-US"/>
          </a:p>
        </p:txBody>
      </p:sp>
    </p:spTree>
    <p:extLst>
      <p:ext uri="{BB962C8B-B14F-4D97-AF65-F5344CB8AC3E}">
        <p14:creationId xmlns:p14="http://schemas.microsoft.com/office/powerpoint/2010/main" val="2020765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30</a:t>
            </a:fld>
            <a:endParaRPr lang="en-US"/>
          </a:p>
        </p:txBody>
      </p:sp>
    </p:spTree>
    <p:extLst>
      <p:ext uri="{BB962C8B-B14F-4D97-AF65-F5344CB8AC3E}">
        <p14:creationId xmlns:p14="http://schemas.microsoft.com/office/powerpoint/2010/main" val="441861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31</a:t>
            </a:fld>
            <a:endParaRPr lang="en-US"/>
          </a:p>
        </p:txBody>
      </p:sp>
    </p:spTree>
    <p:extLst>
      <p:ext uri="{BB962C8B-B14F-4D97-AF65-F5344CB8AC3E}">
        <p14:creationId xmlns:p14="http://schemas.microsoft.com/office/powerpoint/2010/main" val="16744275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32</a:t>
            </a:fld>
            <a:endParaRPr lang="en-US"/>
          </a:p>
        </p:txBody>
      </p:sp>
    </p:spTree>
    <p:extLst>
      <p:ext uri="{BB962C8B-B14F-4D97-AF65-F5344CB8AC3E}">
        <p14:creationId xmlns:p14="http://schemas.microsoft.com/office/powerpoint/2010/main" val="14779376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33</a:t>
            </a:fld>
            <a:endParaRPr lang="en-US"/>
          </a:p>
        </p:txBody>
      </p:sp>
    </p:spTree>
    <p:extLst>
      <p:ext uri="{BB962C8B-B14F-4D97-AF65-F5344CB8AC3E}">
        <p14:creationId xmlns:p14="http://schemas.microsoft.com/office/powerpoint/2010/main" val="1902810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4</a:t>
            </a:fld>
            <a:endParaRPr lang="en-US"/>
          </a:p>
        </p:txBody>
      </p:sp>
    </p:spTree>
    <p:extLst>
      <p:ext uri="{BB962C8B-B14F-4D97-AF65-F5344CB8AC3E}">
        <p14:creationId xmlns:p14="http://schemas.microsoft.com/office/powerpoint/2010/main" val="1128392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5</a:t>
            </a:fld>
            <a:endParaRPr lang="en-US"/>
          </a:p>
        </p:txBody>
      </p:sp>
    </p:spTree>
    <p:extLst>
      <p:ext uri="{BB962C8B-B14F-4D97-AF65-F5344CB8AC3E}">
        <p14:creationId xmlns:p14="http://schemas.microsoft.com/office/powerpoint/2010/main" val="458257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6</a:t>
            </a:fld>
            <a:endParaRPr lang="en-US"/>
          </a:p>
        </p:txBody>
      </p:sp>
    </p:spTree>
    <p:extLst>
      <p:ext uri="{BB962C8B-B14F-4D97-AF65-F5344CB8AC3E}">
        <p14:creationId xmlns:p14="http://schemas.microsoft.com/office/powerpoint/2010/main" val="10553602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7</a:t>
            </a:fld>
            <a:endParaRPr lang="en-US"/>
          </a:p>
        </p:txBody>
      </p:sp>
    </p:spTree>
    <p:extLst>
      <p:ext uri="{BB962C8B-B14F-4D97-AF65-F5344CB8AC3E}">
        <p14:creationId xmlns:p14="http://schemas.microsoft.com/office/powerpoint/2010/main" val="13729534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8</a:t>
            </a:fld>
            <a:endParaRPr lang="en-US"/>
          </a:p>
        </p:txBody>
      </p:sp>
    </p:spTree>
    <p:extLst>
      <p:ext uri="{BB962C8B-B14F-4D97-AF65-F5344CB8AC3E}">
        <p14:creationId xmlns:p14="http://schemas.microsoft.com/office/powerpoint/2010/main" val="516964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FDD8560-5E15-4AE0-B797-0330597627D2}" type="slidenum">
              <a:rPr lang="en-US" smtClean="0"/>
              <a:t>9</a:t>
            </a:fld>
            <a:endParaRPr lang="en-US"/>
          </a:p>
        </p:txBody>
      </p:sp>
    </p:spTree>
    <p:extLst>
      <p:ext uri="{BB962C8B-B14F-4D97-AF65-F5344CB8AC3E}">
        <p14:creationId xmlns:p14="http://schemas.microsoft.com/office/powerpoint/2010/main" val="2055772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46404" y="758952"/>
            <a:ext cx="7063740" cy="4041648"/>
          </a:xfrm>
        </p:spPr>
        <p:txBody>
          <a:bodyPr anchor="b">
            <a:normAutofit/>
          </a:bodyPr>
          <a:lstStyle>
            <a:lvl1pPr algn="l">
              <a:lnSpc>
                <a:spcPct val="85000"/>
              </a:lnSpc>
              <a:defRPr sz="66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946404" y="4800600"/>
            <a:ext cx="7063740" cy="1691640"/>
          </a:xfrm>
        </p:spPr>
        <p:txBody>
          <a:bodyPr>
            <a:normAutofit/>
          </a:bodyPr>
          <a:lstStyle>
            <a:lvl1pPr marL="0" indent="0" algn="l">
              <a:buNone/>
              <a:defRPr sz="2000" baseline="0">
                <a:solidFill>
                  <a:schemeClr val="tx1">
                    <a:lumMod val="8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lvl1pPr>
              <a:defRPr>
                <a:solidFill>
                  <a:schemeClr val="bg2">
                    <a:lumMod val="20000"/>
                    <a:lumOff val="80000"/>
                  </a:schemeClr>
                </a:solidFill>
              </a:defRPr>
            </a:lvl1pPr>
          </a:lstStyle>
          <a:p>
            <a:fld id="{7384DF1B-9306-5C40-9876-AE2D78A9FDE4}" type="datetime1">
              <a:rPr lang="en-US" smtClean="0"/>
              <a:t>8/31/20</a:t>
            </a:fld>
            <a:endParaRPr lang="en-US"/>
          </a:p>
        </p:txBody>
      </p:sp>
      <p:sp>
        <p:nvSpPr>
          <p:cNvPr id="9" name="Footer Placeholder 8"/>
          <p:cNvSpPr>
            <a:spLocks noGrp="1"/>
          </p:cNvSpPr>
          <p:nvPr>
            <p:ph type="ftr" sz="quarter" idx="11"/>
          </p:nvPr>
        </p:nvSpPr>
        <p:spPr/>
        <p:txBody>
          <a:bodyPr/>
          <a:lstStyle>
            <a:lvl1pPr>
              <a:defRPr>
                <a:solidFill>
                  <a:schemeClr val="bg2">
                    <a:lumMod val="20000"/>
                    <a:lumOff val="80000"/>
                  </a:schemeClr>
                </a:solidFill>
              </a:defRPr>
            </a:lvl1pPr>
          </a:lstStyle>
          <a:p>
            <a:endParaRPr lang="en-US"/>
          </a:p>
        </p:txBody>
      </p:sp>
      <p:sp>
        <p:nvSpPr>
          <p:cNvPr id="10" name="Slide Number Placeholder 9"/>
          <p:cNvSpPr>
            <a:spLocks noGrp="1"/>
          </p:cNvSpPr>
          <p:nvPr>
            <p:ph type="sldNum" sz="quarter" idx="12"/>
          </p:nvPr>
        </p:nvSpPr>
        <p:spPr/>
        <p:txBody>
          <a:bodyPr/>
          <a:lstStyle>
            <a:lvl1pPr>
              <a:defRPr>
                <a:solidFill>
                  <a:schemeClr val="bg2">
                    <a:lumMod val="60000"/>
                    <a:lumOff val="40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44857581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39E3B8-3B06-F446-8564-844FD2CD4310}" type="datetime1">
              <a:rPr lang="en-US" smtClean="0"/>
              <a:t>8/31/20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897606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381000"/>
            <a:ext cx="1857375"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1500" y="381000"/>
            <a:ext cx="5800725"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C3BA15-1D5A-2649-BA38-871E708825AD}" type="datetime1">
              <a:rPr lang="en-US" smtClean="0"/>
              <a:t>8/31/20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86755228"/>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33B74A-4A49-0B43-8EA5-C9D0E37154E8}" type="datetime1">
              <a:rPr lang="en-US" smtClean="0"/>
              <a:t>8/31/20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461385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758952"/>
            <a:ext cx="7063740" cy="4041648"/>
          </a:xfrm>
        </p:spPr>
        <p:txBody>
          <a:bodyPr anchor="b">
            <a:normAutofit/>
          </a:bodyPr>
          <a:lstStyle>
            <a:lvl1pPr>
              <a:lnSpc>
                <a:spcPct val="85000"/>
              </a:lnSpc>
              <a:defRPr sz="6600" b="0"/>
            </a:lvl1pPr>
          </a:lstStyle>
          <a:p>
            <a:r>
              <a:rPr lang="en-US"/>
              <a:t>Click to edit Master title style</a:t>
            </a:r>
            <a:endParaRPr lang="en-US" dirty="0"/>
          </a:p>
        </p:txBody>
      </p:sp>
      <p:sp>
        <p:nvSpPr>
          <p:cNvPr id="3" name="Text Placeholder 2"/>
          <p:cNvSpPr>
            <a:spLocks noGrp="1"/>
          </p:cNvSpPr>
          <p:nvPr>
            <p:ph type="body" idx="1"/>
          </p:nvPr>
        </p:nvSpPr>
        <p:spPr>
          <a:xfrm>
            <a:off x="946404" y="4800600"/>
            <a:ext cx="7063740" cy="1691640"/>
          </a:xfrm>
        </p:spPr>
        <p:txBody>
          <a:bodyPr anchor="t">
            <a:normAutofit/>
          </a:bodyPr>
          <a:lstStyle>
            <a:lvl1pPr marL="0" indent="0">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758CB2-5D7A-A348-BF2A-0FD957E74D15}" type="datetime1">
              <a:rPr lang="en-US" smtClean="0"/>
              <a:t>8/31/20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8346694"/>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46404"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94860"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3175A36-E553-AA47-A33E-BFB504071D85}" type="datetime1">
              <a:rPr lang="en-US" smtClean="0"/>
              <a:t>8/31/20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9336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946404" y="1717185"/>
            <a:ext cx="3360420" cy="731520"/>
          </a:xfrm>
        </p:spPr>
        <p:txBody>
          <a:bodyPr anchor="b">
            <a:normAutofit/>
          </a:bodyPr>
          <a:lstStyle>
            <a:lvl1pPr marL="0" indent="0">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46404"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p:cNvSpPr>
            <a:spLocks noGrp="1"/>
          </p:cNvSpPr>
          <p:nvPr>
            <p:ph type="body" sz="quarter" idx="13"/>
          </p:nvPr>
        </p:nvSpPr>
        <p:spPr>
          <a:xfrm>
            <a:off x="4599432" y="1717185"/>
            <a:ext cx="3364992" cy="731520"/>
          </a:xfrm>
        </p:spPr>
        <p:txBody>
          <a:bodyPr anchor="b">
            <a:normAutofit/>
          </a:bodyPr>
          <a:lstStyle>
            <a:lvl1pPr marL="0" indent="0">
              <a:buFontTx/>
              <a:buNone/>
              <a:defRPr lang="en-US" sz="1800" b="0" kern="1200" spc="10" baseline="0" dirty="0">
                <a:solidFill>
                  <a:schemeClr val="tx2"/>
                </a:solidFill>
                <a:latin typeface="+mn-lt"/>
                <a:ea typeface="+mn-ea"/>
                <a:cs typeface="+mn-cs"/>
              </a:defRPr>
            </a:lvl1pPr>
          </a:lstStyle>
          <a:p>
            <a:pPr marL="0" lvl="0" indent="0" algn="l" defTabSz="914400" rtl="0" eaLnBrk="1" latinLnBrk="0" hangingPunct="1">
              <a:lnSpc>
                <a:spcPct val="95000"/>
              </a:lnSpc>
              <a:spcBef>
                <a:spcPts val="0"/>
              </a:spcBef>
              <a:spcAft>
                <a:spcPts val="200"/>
              </a:spcAft>
              <a:buClr>
                <a:schemeClr val="accent1"/>
              </a:buClr>
              <a:buSzPct val="80000"/>
              <a:buNone/>
            </a:pPr>
            <a:r>
              <a:rPr lang="en-US"/>
              <a:t>Click to edit Master text styles</a:t>
            </a:r>
          </a:p>
        </p:txBody>
      </p:sp>
      <p:sp>
        <p:nvSpPr>
          <p:cNvPr id="6" name="Content Placeholder 5"/>
          <p:cNvSpPr>
            <a:spLocks noGrp="1"/>
          </p:cNvSpPr>
          <p:nvPr>
            <p:ph sz="quarter" idx="4"/>
          </p:nvPr>
        </p:nvSpPr>
        <p:spPr>
          <a:xfrm>
            <a:off x="4594860"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0960A9-C290-AC41-AB71-C84CB1AE5D73}" type="datetime1">
              <a:rPr lang="en-US" smtClean="0"/>
              <a:t>8/31/20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9579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305FC5F-EAEA-994B-B718-421A5F738C89}" type="datetime1">
              <a:rPr lang="en-US" smtClean="0"/>
              <a:t>8/31/20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58838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94B73F-5B9C-F24B-B486-25F0F206A017}" type="datetime1">
              <a:rPr lang="en-US" smtClean="0"/>
              <a:t>8/31/20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5560558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400300" cy="1600197"/>
          </a:xfrm>
        </p:spPr>
        <p:txBody>
          <a:bodyPr anchor="b">
            <a:normAutofit/>
          </a:bodyPr>
          <a:lstStyle>
            <a:lvl1pPr>
              <a:defRPr sz="2800" b="0" baseline="0"/>
            </a:lvl1pPr>
          </a:lstStyle>
          <a:p>
            <a:r>
              <a:rPr lang="en-US"/>
              <a:t>Click to edit Master title style</a:t>
            </a:r>
            <a:endParaRPr lang="en-US" dirty="0"/>
          </a:p>
        </p:txBody>
      </p:sp>
      <p:sp>
        <p:nvSpPr>
          <p:cNvPr id="3" name="Content Placeholder 2"/>
          <p:cNvSpPr>
            <a:spLocks noGrp="1"/>
          </p:cNvSpPr>
          <p:nvPr>
            <p:ph idx="1"/>
          </p:nvPr>
        </p:nvSpPr>
        <p:spPr>
          <a:xfrm>
            <a:off x="3378200" y="685800"/>
            <a:ext cx="4559300" cy="5486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30936" y="2099735"/>
            <a:ext cx="24003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B68942B-58BF-9246-A50F-D8D25B9646E0}" type="datetime1">
              <a:rPr lang="en-US" smtClean="0"/>
              <a:t>8/31/20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39408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846963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5257800"/>
            <a:ext cx="748665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8469630" cy="5128923"/>
          </a:xfrm>
          <a:blipFill>
            <a:blip r:embed="rId2"/>
            <a:stretch>
              <a:fillRect/>
            </a:stretch>
          </a:blip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5800" y="6108590"/>
            <a:ext cx="748665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51FAFC3-9C2B-7C44-B559-1B8BEDEB77CC}" type="datetime1">
              <a:rPr lang="en-US" smtClean="0"/>
              <a:t>8/31/20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93240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8418195" y="0"/>
            <a:ext cx="73152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365760"/>
            <a:ext cx="726948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946404" y="1828801"/>
            <a:ext cx="644652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7831456" y="1044178"/>
            <a:ext cx="1904999" cy="273844"/>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42A9FB8-B2C3-FC49-B7FF-EAA4287219B7}" type="datetime1">
              <a:rPr lang="en-US" smtClean="0"/>
              <a:t>8/31/20</a:t>
            </a:fld>
            <a:endParaRPr lang="en-US"/>
          </a:p>
        </p:txBody>
      </p:sp>
      <p:sp>
        <p:nvSpPr>
          <p:cNvPr id="5" name="Footer Placeholder 4"/>
          <p:cNvSpPr>
            <a:spLocks noGrp="1"/>
          </p:cNvSpPr>
          <p:nvPr>
            <p:ph type="ftr" sz="quarter" idx="3"/>
          </p:nvPr>
        </p:nvSpPr>
        <p:spPr>
          <a:xfrm rot="16200000">
            <a:off x="6993255" y="4092178"/>
            <a:ext cx="3581400" cy="273844"/>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8441055" y="6172201"/>
            <a:ext cx="685800" cy="593725"/>
          </a:xfrm>
          <a:prstGeom prst="rect">
            <a:avLst/>
          </a:prstGeom>
        </p:spPr>
        <p:txBody>
          <a:bodyPr vert="horz" lIns="27432" tIns="45720" rIns="27432" bIns="45720" rtlCol="0" anchor="ctr">
            <a:normAutofit/>
          </a:bodyPr>
          <a:lstStyle>
            <a:lvl1pPr algn="ctr">
              <a:defRPr sz="3200">
                <a:solidFill>
                  <a:schemeClr val="tx2">
                    <a:lumMod val="60000"/>
                    <a:lumOff val="40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689235162"/>
      </p:ext>
    </p:extLst>
  </p:cSld>
  <p:clrMap bg1="lt1" tx1="dk1" bg2="lt2" tx2="dk2" accent1="accent1" accent2="accent2" accent3="accent3" accent4="accent4" accent5="accent5" accent6="accent6" hlink="hlink" folHlink="folHlink"/>
  <p:sldLayoutIdLst>
    <p:sldLayoutId id="2147484002" r:id="rId1"/>
    <p:sldLayoutId id="2147484003" r:id="rId2"/>
    <p:sldLayoutId id="2147484004" r:id="rId3"/>
    <p:sldLayoutId id="2147484005" r:id="rId4"/>
    <p:sldLayoutId id="2147484006" r:id="rId5"/>
    <p:sldLayoutId id="2147484007" r:id="rId6"/>
    <p:sldLayoutId id="2147484008" r:id="rId7"/>
    <p:sldLayoutId id="2147484009" r:id="rId8"/>
    <p:sldLayoutId id="2147484010" r:id="rId9"/>
    <p:sldLayoutId id="2147484011" r:id="rId10"/>
    <p:sldLayoutId id="2147484012" r:id="rId11"/>
  </p:sldLayoutIdLst>
  <p:hf hdr="0" ftr="0" dt="0"/>
  <p:txStyles>
    <p:titleStyle>
      <a:lvl1pPr algn="l" defTabSz="914400" rtl="0" eaLnBrk="1" latinLnBrk="0" hangingPunct="1">
        <a:lnSpc>
          <a:spcPct val="90000"/>
        </a:lnSpc>
        <a:spcBef>
          <a:spcPct val="0"/>
        </a:spcBef>
        <a:buNone/>
        <a:defRPr sz="40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www.cse.msu.edu/Facility/"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mailto:username@msu.edu)"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www.cse.msu.edu/~cse220"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CSE 220 – C Programming</a:t>
            </a:r>
            <a:br>
              <a:rPr lang="en-US" dirty="0"/>
            </a:br>
            <a:endParaRPr lang="en-US" dirty="0"/>
          </a:p>
        </p:txBody>
      </p:sp>
      <p:sp>
        <p:nvSpPr>
          <p:cNvPr id="3" name="Subtitle 2"/>
          <p:cNvSpPr>
            <a:spLocks noGrp="1"/>
          </p:cNvSpPr>
          <p:nvPr>
            <p:ph type="subTitle" idx="1"/>
          </p:nvPr>
        </p:nvSpPr>
        <p:spPr/>
        <p:txBody>
          <a:bodyPr/>
          <a:lstStyle/>
          <a:p>
            <a:r>
              <a:rPr lang="en-US" dirty="0">
                <a:solidFill>
                  <a:schemeClr val="tx1"/>
                </a:solidFill>
              </a:rPr>
              <a:t>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Grade Scale</a:t>
            </a:r>
          </a:p>
        </p:txBody>
      </p:sp>
      <p:sp>
        <p:nvSpPr>
          <p:cNvPr id="3" name="Content Placeholder 2"/>
          <p:cNvSpPr>
            <a:spLocks noGrp="1"/>
          </p:cNvSpPr>
          <p:nvPr>
            <p:ph idx="1"/>
          </p:nvPr>
        </p:nvSpPr>
        <p:spPr/>
        <p:txBody>
          <a:bodyPr>
            <a:normAutofit/>
          </a:bodyPr>
          <a:lstStyle/>
          <a:p>
            <a:r>
              <a:rPr lang="en-US" dirty="0"/>
              <a:t>4.0 		90% of points available </a:t>
            </a:r>
          </a:p>
          <a:p>
            <a:r>
              <a:rPr lang="en-US" dirty="0"/>
              <a:t>3.5		85% of points available </a:t>
            </a:r>
          </a:p>
          <a:p>
            <a:r>
              <a:rPr lang="en-US" dirty="0"/>
              <a:t>3.0		80% of points available </a:t>
            </a:r>
          </a:p>
          <a:p>
            <a:r>
              <a:rPr lang="en-US" dirty="0"/>
              <a:t>2.5		75% of points available </a:t>
            </a:r>
          </a:p>
          <a:p>
            <a:r>
              <a:rPr lang="en-US" dirty="0"/>
              <a:t>2.0		70% of points available </a:t>
            </a:r>
          </a:p>
          <a:p>
            <a:r>
              <a:rPr lang="en-US" dirty="0"/>
              <a:t>1.5		65% of points available </a:t>
            </a:r>
          </a:p>
          <a:p>
            <a:r>
              <a:rPr lang="en-US" dirty="0"/>
              <a:t>1.0		60% of points available</a:t>
            </a:r>
          </a:p>
          <a:p>
            <a:endParaRPr lang="en-US" dirty="0"/>
          </a:p>
          <a:p>
            <a:r>
              <a:rPr lang="en-US" i="1" dirty="0"/>
              <a:t>The instructor reserves the right to adjust the scale for course grades, if necessary</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Mimir </a:t>
            </a:r>
            <a:r>
              <a:rPr lang="en-US" dirty="0"/>
              <a:t>Homeworks</a:t>
            </a:r>
          </a:p>
        </p:txBody>
      </p:sp>
      <p:sp>
        <p:nvSpPr>
          <p:cNvPr id="3" name="Content Placeholder 2"/>
          <p:cNvSpPr>
            <a:spLocks noGrp="1"/>
          </p:cNvSpPr>
          <p:nvPr>
            <p:ph idx="1"/>
          </p:nvPr>
        </p:nvSpPr>
        <p:spPr/>
        <p:txBody>
          <a:bodyPr/>
          <a:lstStyle/>
          <a:p>
            <a:r>
              <a:rPr lang="en-US" dirty="0"/>
              <a:t>There will be at least 12 homeworks assigned. </a:t>
            </a:r>
          </a:p>
          <a:p>
            <a:r>
              <a:rPr lang="en-US" dirty="0"/>
              <a:t>Only the top ten scores will be counted in your grade. </a:t>
            </a:r>
          </a:p>
          <a:p>
            <a:r>
              <a:rPr lang="en-US" dirty="0"/>
              <a:t>Each assignment will be worth 7 points.</a:t>
            </a:r>
          </a:p>
          <a:p>
            <a:r>
              <a:rPr lang="en-US" dirty="0"/>
              <a:t>Homework assignments will be distributed (via emailed links) on Thursday nights. </a:t>
            </a:r>
          </a:p>
          <a:p>
            <a:r>
              <a:rPr lang="en-US" dirty="0"/>
              <a:t>Homework is always due on the following Thursday at 10pm.</a:t>
            </a:r>
          </a:p>
          <a:p>
            <a:pPr lvl="1"/>
            <a:r>
              <a:rPr lang="en-US" dirty="0"/>
              <a:t>There are no late turn-in. If you haven't submitted the homework by 10pm you will receive a </a:t>
            </a:r>
            <a:r>
              <a:rPr lang="en-US" dirty="0">
                <a:solidFill>
                  <a:srgbClr val="FF0000"/>
                </a:solidFill>
              </a:rPr>
              <a:t>zero</a:t>
            </a:r>
            <a:r>
              <a:rPr lang="en-US" dirty="0"/>
              <a:t> for the assignment.</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861215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Exercises</a:t>
            </a:r>
          </a:p>
        </p:txBody>
      </p:sp>
      <p:sp>
        <p:nvSpPr>
          <p:cNvPr id="3" name="Content Placeholder 2"/>
          <p:cNvSpPr>
            <a:spLocks noGrp="1"/>
          </p:cNvSpPr>
          <p:nvPr>
            <p:ph idx="1"/>
          </p:nvPr>
        </p:nvSpPr>
        <p:spPr/>
        <p:txBody>
          <a:bodyPr>
            <a:normAutofit/>
          </a:bodyPr>
          <a:lstStyle/>
          <a:p>
            <a:r>
              <a:rPr lang="en-US" dirty="0"/>
              <a:t>Distributed in lab every week.</a:t>
            </a:r>
          </a:p>
          <a:p>
            <a:r>
              <a:rPr lang="en-US" dirty="0" err="1"/>
              <a:t>Mimir</a:t>
            </a:r>
            <a:r>
              <a:rPr lang="en-US" dirty="0"/>
              <a:t> project.</a:t>
            </a:r>
          </a:p>
          <a:p>
            <a:r>
              <a:rPr lang="en-US" dirty="0"/>
              <a:t>Lab exercises are expected to be completed during the lab session.</a:t>
            </a:r>
          </a:p>
          <a:p>
            <a:r>
              <a:rPr lang="en-US" dirty="0"/>
              <a:t>There is no turn-in apart from receiving participation credit each session from the TA.</a:t>
            </a:r>
          </a:p>
          <a:p>
            <a:r>
              <a:rPr lang="en-US" dirty="0"/>
              <a:t>If you are unable to attend your designated lab session for a particular week, you may attend the other section with permission from the TA.</a:t>
            </a:r>
          </a:p>
          <a:p>
            <a:r>
              <a:rPr lang="en-US" dirty="0"/>
              <a:t>There are thirteen lab sessions, but only 12 points will be graded, so you may miss one lab section without repercussion.</a:t>
            </a:r>
          </a:p>
          <a:p>
            <a:pPr>
              <a:buNone/>
            </a:pP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12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a:t>
            </a:r>
          </a:p>
        </p:txBody>
      </p:sp>
      <p:sp>
        <p:nvSpPr>
          <p:cNvPr id="3" name="Content Placeholder 2"/>
          <p:cNvSpPr>
            <a:spLocks noGrp="1"/>
          </p:cNvSpPr>
          <p:nvPr>
            <p:ph idx="1"/>
          </p:nvPr>
        </p:nvSpPr>
        <p:spPr/>
        <p:txBody>
          <a:bodyPr/>
          <a:lstStyle/>
          <a:p>
            <a:r>
              <a:rPr lang="en-US" dirty="0"/>
              <a:t>There is one exam (no final) tentatively scheduled to occur during the lecture of November 9</a:t>
            </a:r>
            <a:r>
              <a:rPr lang="en-US" baseline="30000" dirty="0"/>
              <a:t>th</a:t>
            </a:r>
            <a:r>
              <a:rPr lang="en-US" dirty="0"/>
              <a:t>.</a:t>
            </a:r>
          </a:p>
          <a:p>
            <a:r>
              <a:rPr lang="en-US" dirty="0"/>
              <a:t>The exam is worth 18 points (18% of your grade).</a:t>
            </a:r>
          </a:p>
          <a:p>
            <a:r>
              <a:rPr lang="en-US" dirty="0"/>
              <a:t>The lecture prior to the exam will be a review session.</a:t>
            </a:r>
          </a:p>
          <a:p>
            <a:r>
              <a:rPr lang="en-US" dirty="0"/>
              <a:t>A sample exam containing questions similar in form to the ones on the actual exam will be given out at least one week prior to the exam.</a:t>
            </a:r>
          </a:p>
          <a:p>
            <a:r>
              <a:rPr lang="en-US" dirty="0"/>
              <a:t>The details of online exam will be announced later.</a:t>
            </a:r>
          </a:p>
        </p:txBody>
      </p:sp>
      <p:sp>
        <p:nvSpPr>
          <p:cNvPr id="4" name="Slide Number Placeholder 3"/>
          <p:cNvSpPr>
            <a:spLocks noGrp="1"/>
          </p:cNvSpPr>
          <p:nvPr>
            <p:ph type="sldNum" sz="quarter" idx="12"/>
          </p:nvPr>
        </p:nvSpPr>
        <p:spPr/>
        <p:txBody>
          <a:bodyPr/>
          <a:lstStyle/>
          <a:p>
            <a:fld id="{B6F15528-21DE-4FAA-801E-634DDDAF4B2B}" type="slidenum">
              <a:rPr lang="en-US" smtClean="0"/>
              <a:pPr/>
              <a:t>13</a:t>
            </a:fld>
            <a:endParaRPr lang="en-US"/>
          </a:p>
        </p:txBody>
      </p:sp>
    </p:spTree>
    <p:extLst>
      <p:ext uri="{BB962C8B-B14F-4D97-AF65-F5344CB8AC3E}">
        <p14:creationId xmlns:p14="http://schemas.microsoft.com/office/powerpoint/2010/main" val="15425360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3886200" y="1219200"/>
            <a:ext cx="3999279" cy="3327400"/>
          </a:xfrm>
          <a:prstGeom prst="rect">
            <a:avLst/>
          </a:prstGeom>
        </p:spPr>
      </p:pic>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946404" y="1828801"/>
            <a:ext cx="3473196" cy="4351337"/>
          </a:xfrm>
        </p:spPr>
        <p:txBody>
          <a:bodyPr>
            <a:noAutofit/>
          </a:bodyPr>
          <a:lstStyle/>
          <a:p>
            <a:r>
              <a:rPr lang="en-US" sz="2800" dirty="0"/>
              <a:t>Instructors</a:t>
            </a:r>
          </a:p>
          <a:p>
            <a:r>
              <a:rPr lang="en-US" sz="2800" dirty="0"/>
              <a:t>Course structure</a:t>
            </a:r>
          </a:p>
          <a:p>
            <a:r>
              <a:rPr lang="en-US" sz="2800" b="1" dirty="0"/>
              <a:t>Course policies</a:t>
            </a:r>
          </a:p>
          <a:p>
            <a:r>
              <a:rPr lang="en-US" sz="2800" dirty="0"/>
              <a:t>Unix Commands</a:t>
            </a:r>
          </a:p>
          <a:p>
            <a:r>
              <a:rPr lang="en-US" sz="2800" dirty="0"/>
              <a:t>C basics</a:t>
            </a:r>
          </a:p>
          <a:p>
            <a:r>
              <a:rPr lang="en-US" sz="2800" dirty="0"/>
              <a:t>First Lecture Announcements</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14</a:t>
            </a:fld>
            <a:endParaRPr lang="en-US"/>
          </a:p>
        </p:txBody>
      </p:sp>
      <p:sp>
        <p:nvSpPr>
          <p:cNvPr id="11" name="TextBox 10"/>
          <p:cNvSpPr txBox="1"/>
          <p:nvPr/>
        </p:nvSpPr>
        <p:spPr>
          <a:xfrm>
            <a:off x="4648339" y="4830732"/>
            <a:ext cx="3588327" cy="461665"/>
          </a:xfrm>
          <a:prstGeom prst="rect">
            <a:avLst/>
          </a:prstGeom>
          <a:noFill/>
        </p:spPr>
        <p:txBody>
          <a:bodyPr wrap="square" rtlCol="0">
            <a:spAutoFit/>
          </a:bodyPr>
          <a:lstStyle/>
          <a:p>
            <a:r>
              <a:rPr lang="en-US" sz="1200" dirty="0"/>
              <a:t>http://</a:t>
            </a:r>
            <a:r>
              <a:rPr lang="en-US" sz="1200" dirty="0" err="1"/>
              <a:t>questgarden.com</a:t>
            </a:r>
            <a:r>
              <a:rPr lang="en-US" sz="1200" dirty="0"/>
              <a:t>/143/14/4/120417020451/images/</a:t>
            </a:r>
            <a:r>
              <a:rPr lang="en-US" sz="1200" dirty="0" err="1"/>
              <a:t>teacher.jpg</a:t>
            </a:r>
            <a:endParaRPr lang="en-US" sz="1200" dirty="0"/>
          </a:p>
        </p:txBody>
      </p:sp>
    </p:spTree>
    <p:extLst>
      <p:ext uri="{BB962C8B-B14F-4D97-AF65-F5344CB8AC3E}">
        <p14:creationId xmlns:p14="http://schemas.microsoft.com/office/powerpoint/2010/main" val="2090398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Make up policy</a:t>
            </a:r>
          </a:p>
        </p:txBody>
      </p:sp>
      <p:sp>
        <p:nvSpPr>
          <p:cNvPr id="3" name="Content Placeholder 2"/>
          <p:cNvSpPr>
            <a:spLocks noGrp="1"/>
          </p:cNvSpPr>
          <p:nvPr>
            <p:ph idx="1"/>
          </p:nvPr>
        </p:nvSpPr>
        <p:spPr/>
        <p:txBody>
          <a:bodyPr/>
          <a:lstStyle/>
          <a:p>
            <a:r>
              <a:rPr lang="en-US" dirty="0"/>
              <a:t>Make-ups for the exam may be arranged:</a:t>
            </a:r>
          </a:p>
          <a:p>
            <a:pPr lvl="1"/>
            <a:r>
              <a:rPr lang="en-US" dirty="0"/>
              <a:t>If your absence is caused by documented illness or personal emergency,</a:t>
            </a:r>
          </a:p>
          <a:p>
            <a:pPr lvl="1"/>
            <a:r>
              <a:rPr lang="en-US" dirty="0"/>
              <a:t>and written explanation provided to the instructor</a:t>
            </a:r>
          </a:p>
          <a:p>
            <a:r>
              <a:rPr lang="en-US" dirty="0"/>
              <a:t>No make-ups for labs (one automatically excused absence)</a:t>
            </a:r>
          </a:p>
          <a:p>
            <a:r>
              <a:rPr lang="en-US" dirty="0"/>
              <a:t>No make-ups for homeworks (two automatically dropped assignments)</a:t>
            </a:r>
          </a:p>
          <a:p>
            <a:r>
              <a:rPr lang="en-US" dirty="0"/>
              <a:t>If the automatic dropped labs/homeworks are not sufficient, then you should contact me with explanation for the extraordinary circumstances.</a:t>
            </a:r>
          </a:p>
          <a:p>
            <a:pPr lvl="1"/>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Collaboration</a:t>
            </a:r>
          </a:p>
        </p:txBody>
      </p:sp>
      <p:sp>
        <p:nvSpPr>
          <p:cNvPr id="3" name="Content Placeholder 2"/>
          <p:cNvSpPr>
            <a:spLocks noGrp="1"/>
          </p:cNvSpPr>
          <p:nvPr>
            <p:ph idx="1"/>
          </p:nvPr>
        </p:nvSpPr>
        <p:spPr/>
        <p:txBody>
          <a:bodyPr/>
          <a:lstStyle/>
          <a:p>
            <a:r>
              <a:rPr lang="en-US" dirty="0"/>
              <a:t>We encourage collaboration on assignments and labs (obviously not during the exam).</a:t>
            </a:r>
          </a:p>
          <a:p>
            <a:r>
              <a:rPr lang="en-US" dirty="0"/>
              <a:t>You can work together (in person) on work, however every line of code you submit must be written and understood by you. If you submit work that is not your own and (especially) that you do not understand, you will be reported for academic dishonesty.</a:t>
            </a:r>
          </a:p>
          <a:p>
            <a:r>
              <a:rPr lang="en-US" dirty="0"/>
              <a:t>You are allowed to turn in the exact same code as someone else, if and only if, you wrote the code together and you could complete a similar assignment in the future on your own.</a:t>
            </a:r>
          </a:p>
          <a:p>
            <a:pPr lvl="1"/>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3886200" y="1219200"/>
            <a:ext cx="3999279" cy="3327400"/>
          </a:xfrm>
          <a:prstGeom prst="rect">
            <a:avLst/>
          </a:prstGeom>
        </p:spPr>
      </p:pic>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946404" y="1828801"/>
            <a:ext cx="3473196" cy="4351337"/>
          </a:xfrm>
        </p:spPr>
        <p:txBody>
          <a:bodyPr>
            <a:noAutofit/>
          </a:bodyPr>
          <a:lstStyle/>
          <a:p>
            <a:r>
              <a:rPr lang="en-US" sz="2800" dirty="0"/>
              <a:t>Instructors</a:t>
            </a:r>
          </a:p>
          <a:p>
            <a:r>
              <a:rPr lang="en-US" sz="2800" dirty="0"/>
              <a:t>Course structure</a:t>
            </a:r>
          </a:p>
          <a:p>
            <a:r>
              <a:rPr lang="en-US" sz="2800" dirty="0"/>
              <a:t>Course policies</a:t>
            </a:r>
          </a:p>
          <a:p>
            <a:r>
              <a:rPr lang="en-US" sz="2800" b="1" dirty="0"/>
              <a:t>Unix Commands</a:t>
            </a:r>
          </a:p>
          <a:p>
            <a:r>
              <a:rPr lang="en-US" sz="2800" dirty="0"/>
              <a:t>C basics</a:t>
            </a:r>
          </a:p>
          <a:p>
            <a:r>
              <a:rPr lang="en-US" sz="2800" dirty="0"/>
              <a:t>First Lecture Announcements</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17</a:t>
            </a:fld>
            <a:endParaRPr lang="en-US"/>
          </a:p>
        </p:txBody>
      </p:sp>
      <p:sp>
        <p:nvSpPr>
          <p:cNvPr id="11" name="TextBox 10"/>
          <p:cNvSpPr txBox="1"/>
          <p:nvPr/>
        </p:nvSpPr>
        <p:spPr>
          <a:xfrm>
            <a:off x="4648339" y="4830732"/>
            <a:ext cx="3588327" cy="461665"/>
          </a:xfrm>
          <a:prstGeom prst="rect">
            <a:avLst/>
          </a:prstGeom>
          <a:noFill/>
        </p:spPr>
        <p:txBody>
          <a:bodyPr wrap="square" rtlCol="0">
            <a:spAutoFit/>
          </a:bodyPr>
          <a:lstStyle/>
          <a:p>
            <a:r>
              <a:rPr lang="en-US" sz="1200" dirty="0"/>
              <a:t>http://</a:t>
            </a:r>
            <a:r>
              <a:rPr lang="en-US" sz="1200" dirty="0" err="1"/>
              <a:t>questgarden.com</a:t>
            </a:r>
            <a:r>
              <a:rPr lang="en-US" sz="1200" dirty="0"/>
              <a:t>/143/14/4/120417020451/images/</a:t>
            </a:r>
            <a:r>
              <a:rPr lang="en-US" sz="1200" dirty="0" err="1"/>
              <a:t>teacher.jpg</a:t>
            </a:r>
            <a:endParaRPr lang="en-US" sz="1200" dirty="0"/>
          </a:p>
        </p:txBody>
      </p:sp>
    </p:spTree>
    <p:extLst>
      <p:ext uri="{BB962C8B-B14F-4D97-AF65-F5344CB8AC3E}">
        <p14:creationId xmlns:p14="http://schemas.microsoft.com/office/powerpoint/2010/main" val="18259410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Unix Terminal</a:t>
            </a:r>
          </a:p>
        </p:txBody>
      </p:sp>
      <p:sp>
        <p:nvSpPr>
          <p:cNvPr id="3" name="Content Placeholder 2"/>
          <p:cNvSpPr>
            <a:spLocks noGrp="1"/>
          </p:cNvSpPr>
          <p:nvPr>
            <p:ph idx="1"/>
          </p:nvPr>
        </p:nvSpPr>
        <p:spPr>
          <a:xfrm>
            <a:off x="457200" y="1600200"/>
            <a:ext cx="8458200" cy="4756150"/>
          </a:xfrm>
        </p:spPr>
        <p:txBody>
          <a:bodyPr>
            <a:normAutofit/>
          </a:bodyPr>
          <a:lstStyle/>
          <a:p>
            <a:r>
              <a:rPr lang="en-US" dirty="0"/>
              <a:t>Edit, compile and run programs</a:t>
            </a:r>
          </a:p>
          <a:p>
            <a:r>
              <a:rPr lang="en-US" dirty="0" err="1"/>
              <a:t>Mimir</a:t>
            </a:r>
            <a:r>
              <a:rPr lang="en-US" dirty="0"/>
              <a:t> IDE</a:t>
            </a:r>
          </a:p>
          <a:p>
            <a:pPr lvl="1"/>
            <a:r>
              <a:rPr lang="en-US" dirty="0"/>
              <a:t>Unix environment is automatically set.</a:t>
            </a:r>
          </a:p>
          <a:p>
            <a:r>
              <a:rPr lang="en-US" dirty="0"/>
              <a:t>CSE Computing System</a:t>
            </a:r>
          </a:p>
          <a:p>
            <a:pPr lvl="1"/>
            <a:r>
              <a:rPr lang="en-US" dirty="0"/>
              <a:t>Need CSE account</a:t>
            </a:r>
          </a:p>
          <a:p>
            <a:pPr lvl="2"/>
            <a:r>
              <a:rPr lang="en-US" dirty="0"/>
              <a:t>Students enrolled in CSE course get a CSE account</a:t>
            </a:r>
          </a:p>
          <a:p>
            <a:pPr lvl="1"/>
            <a:r>
              <a:rPr lang="en-US" dirty="0"/>
              <a:t>CSE Facilities: </a:t>
            </a:r>
            <a:r>
              <a:rPr lang="en-US" dirty="0">
                <a:hlinkClick r:id="rId3"/>
              </a:rPr>
              <a:t>http://www.cse.msu.edu/Facility/</a:t>
            </a:r>
            <a:endParaRPr lang="en-US" dirty="0"/>
          </a:p>
          <a:p>
            <a:pPr lvl="1"/>
            <a:r>
              <a:rPr lang="en-US" dirty="0"/>
              <a:t>CSE hostnames:</a:t>
            </a:r>
          </a:p>
          <a:p>
            <a:pPr lvl="2"/>
            <a:r>
              <a:rPr lang="en-US" dirty="0" err="1"/>
              <a:t>arctic.cse.msu.edu</a:t>
            </a:r>
            <a:endParaRPr lang="en-US" dirty="0"/>
          </a:p>
          <a:p>
            <a:pPr lvl="2"/>
            <a:r>
              <a:rPr lang="en-US" dirty="0" err="1"/>
              <a:t>adriatic.cse.msu.edu</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Unix commands</a:t>
            </a:r>
          </a:p>
        </p:txBody>
      </p:sp>
      <p:sp>
        <p:nvSpPr>
          <p:cNvPr id="3" name="Content Placeholder 2"/>
          <p:cNvSpPr>
            <a:spLocks noGrp="1"/>
          </p:cNvSpPr>
          <p:nvPr>
            <p:ph idx="1"/>
          </p:nvPr>
        </p:nvSpPr>
        <p:spPr/>
        <p:txBody>
          <a:bodyPr>
            <a:normAutofit/>
          </a:bodyPr>
          <a:lstStyle/>
          <a:p>
            <a:r>
              <a:rPr lang="en-US" sz="3300" dirty="0" err="1"/>
              <a:t>Filesystem</a:t>
            </a:r>
            <a:r>
              <a:rPr lang="en-US" sz="3300" dirty="0"/>
              <a:t> Management</a:t>
            </a:r>
          </a:p>
          <a:p>
            <a:pPr lvl="1">
              <a:buNone/>
            </a:pPr>
            <a:r>
              <a:rPr lang="en-US" dirty="0" err="1">
                <a:latin typeface="Consolas" charset="0"/>
                <a:ea typeface="Consolas" charset="0"/>
                <a:cs typeface="Consolas" charset="0"/>
              </a:rPr>
              <a:t>ls</a:t>
            </a:r>
            <a:r>
              <a:rPr lang="en-US" dirty="0">
                <a:latin typeface="Consolas" charset="0"/>
                <a:ea typeface="Consolas" charset="0"/>
                <a:cs typeface="Consolas" charset="0"/>
              </a:rPr>
              <a:t> </a:t>
            </a:r>
            <a:r>
              <a:rPr lang="en-US" dirty="0"/>
              <a:t>			List “normal” files.</a:t>
            </a:r>
          </a:p>
          <a:p>
            <a:pPr lvl="1">
              <a:buNone/>
            </a:pPr>
            <a:r>
              <a:rPr lang="en-US" dirty="0" err="1">
                <a:latin typeface="Consolas" charset="0"/>
                <a:ea typeface="Consolas" charset="0"/>
                <a:cs typeface="Consolas" charset="0"/>
              </a:rPr>
              <a:t>ls</a:t>
            </a:r>
            <a:r>
              <a:rPr lang="en-US" dirty="0">
                <a:latin typeface="Consolas" charset="0"/>
                <a:ea typeface="Consolas" charset="0"/>
                <a:cs typeface="Consolas" charset="0"/>
              </a:rPr>
              <a:t> -a </a:t>
            </a:r>
            <a:r>
              <a:rPr lang="en-US" dirty="0"/>
              <a:t>		List all files.</a:t>
            </a:r>
          </a:p>
          <a:p>
            <a:pPr lvl="1">
              <a:buNone/>
            </a:pPr>
            <a:r>
              <a:rPr lang="en-US" dirty="0" err="1">
                <a:latin typeface="Consolas" charset="0"/>
                <a:ea typeface="Consolas" charset="0"/>
                <a:cs typeface="Consolas" charset="0"/>
              </a:rPr>
              <a:t>rm</a:t>
            </a:r>
            <a:r>
              <a:rPr lang="en-US" dirty="0">
                <a:latin typeface="Consolas" charset="0"/>
                <a:ea typeface="Consolas" charset="0"/>
                <a:cs typeface="Consolas" charset="0"/>
              </a:rPr>
              <a:t> file </a:t>
            </a:r>
            <a:r>
              <a:rPr lang="en-US" dirty="0"/>
              <a:t>		Remove file.</a:t>
            </a:r>
          </a:p>
          <a:p>
            <a:pPr lvl="1">
              <a:buNone/>
            </a:pPr>
            <a:r>
              <a:rPr lang="en-US" dirty="0" err="1">
                <a:latin typeface="Consolas" charset="0"/>
                <a:ea typeface="Consolas" charset="0"/>
                <a:cs typeface="Consolas" charset="0"/>
              </a:rPr>
              <a:t>rm</a:t>
            </a:r>
            <a:r>
              <a:rPr lang="en-US" dirty="0">
                <a:latin typeface="Consolas" charset="0"/>
                <a:ea typeface="Consolas" charset="0"/>
                <a:cs typeface="Consolas" charset="0"/>
              </a:rPr>
              <a:t> -r dir </a:t>
            </a:r>
            <a:r>
              <a:rPr lang="en-US" dirty="0"/>
              <a:t>		Remove dir and all </a:t>
            </a:r>
            <a:r>
              <a:rPr lang="en-US" dirty="0" err="1"/>
              <a:t>subdirs</a:t>
            </a:r>
            <a:r>
              <a:rPr lang="en-US" dirty="0"/>
              <a:t>.</a:t>
            </a:r>
          </a:p>
          <a:p>
            <a:pPr lvl="1">
              <a:buNone/>
            </a:pPr>
            <a:r>
              <a:rPr lang="en-US" dirty="0">
                <a:latin typeface="Consolas" charset="0"/>
                <a:ea typeface="Consolas" charset="0"/>
                <a:cs typeface="Consolas" charset="0"/>
              </a:rPr>
              <a:t>mv file1 file2 </a:t>
            </a:r>
            <a:r>
              <a:rPr lang="en-US" dirty="0"/>
              <a:t>	Rename file1 to file2.</a:t>
            </a:r>
          </a:p>
          <a:p>
            <a:pPr lvl="1">
              <a:buNone/>
            </a:pPr>
            <a:r>
              <a:rPr lang="en-US" dirty="0">
                <a:latin typeface="Consolas" charset="0"/>
                <a:ea typeface="Consolas" charset="0"/>
                <a:cs typeface="Consolas" charset="0"/>
              </a:rPr>
              <a:t>mv dir1 dir2 </a:t>
            </a:r>
            <a:r>
              <a:rPr lang="en-US" dirty="0"/>
              <a:t>		Rename dir1 to dir2.</a:t>
            </a:r>
          </a:p>
          <a:p>
            <a:pPr lvl="1">
              <a:buNone/>
            </a:pPr>
            <a:r>
              <a:rPr lang="en-US" dirty="0">
                <a:latin typeface="Consolas" charset="0"/>
                <a:ea typeface="Consolas" charset="0"/>
                <a:cs typeface="Consolas" charset="0"/>
              </a:rPr>
              <a:t>cp file1 file2 </a:t>
            </a:r>
            <a:r>
              <a:rPr lang="en-US" dirty="0"/>
              <a:t>	Copy file1 to file2.</a:t>
            </a:r>
          </a:p>
          <a:p>
            <a:pPr lvl="1">
              <a:buNone/>
            </a:pPr>
            <a:r>
              <a:rPr lang="en-US" dirty="0">
                <a:latin typeface="Consolas" charset="0"/>
                <a:ea typeface="Consolas" charset="0"/>
                <a:cs typeface="Consolas" charset="0"/>
              </a:rPr>
              <a:t>cd dir 	</a:t>
            </a:r>
            <a:r>
              <a:rPr lang="en-US" dirty="0"/>
              <a:t>	Change directory to dir.</a:t>
            </a:r>
          </a:p>
          <a:p>
            <a:pPr lvl="1">
              <a:buNone/>
            </a:pPr>
            <a:r>
              <a:rPr lang="en-US" dirty="0">
                <a:latin typeface="Consolas" charset="0"/>
                <a:ea typeface="Consolas" charset="0"/>
                <a:cs typeface="Consolas" charset="0"/>
              </a:rPr>
              <a:t>cd ..</a:t>
            </a:r>
            <a:r>
              <a:rPr lang="en-US" dirty="0"/>
              <a:t>			Goes to the parent directory</a:t>
            </a:r>
          </a:p>
          <a:p>
            <a:pPr lvl="1">
              <a:buNone/>
            </a:pPr>
            <a:r>
              <a:rPr lang="en-US" dirty="0" err="1">
                <a:latin typeface="Consolas" charset="0"/>
                <a:ea typeface="Consolas" charset="0"/>
                <a:cs typeface="Consolas" charset="0"/>
              </a:rPr>
              <a:t>mkdir</a:t>
            </a:r>
            <a:r>
              <a:rPr lang="en-US" dirty="0">
                <a:latin typeface="Consolas" charset="0"/>
                <a:ea typeface="Consolas" charset="0"/>
                <a:cs typeface="Consolas" charset="0"/>
              </a:rPr>
              <a:t> dir </a:t>
            </a:r>
            <a:r>
              <a:rPr lang="en-US" dirty="0"/>
              <a:t>		Make a directory dir.</a:t>
            </a:r>
          </a:p>
          <a:p>
            <a:pPr lvl="1">
              <a:buNone/>
            </a:pPr>
            <a:r>
              <a:rPr lang="en-US" dirty="0" err="1">
                <a:latin typeface="Consolas" charset="0"/>
                <a:ea typeface="Consolas" charset="0"/>
                <a:cs typeface="Consolas" charset="0"/>
              </a:rPr>
              <a:t>rm</a:t>
            </a:r>
            <a:r>
              <a:rPr lang="en-US" dirty="0">
                <a:latin typeface="Consolas" charset="0"/>
                <a:ea typeface="Consolas" charset="0"/>
                <a:cs typeface="Consolas" charset="0"/>
              </a:rPr>
              <a:t> -r dir </a:t>
            </a:r>
            <a:r>
              <a:rPr lang="en-US" dirty="0"/>
              <a:t>		Remove the directory </a:t>
            </a:r>
            <a:r>
              <a:rPr lang="en-US" dirty="0" err="1"/>
              <a:t>dir</a:t>
            </a:r>
            <a:endParaRPr lang="en-US" dirty="0"/>
          </a:p>
          <a:p>
            <a:pPr lvl="1">
              <a:buNone/>
            </a:pPr>
            <a:r>
              <a:rPr lang="en-US" dirty="0" err="1">
                <a:latin typeface="Consolas" charset="0"/>
                <a:ea typeface="Consolas" charset="0"/>
                <a:cs typeface="Consolas" charset="0"/>
              </a:rPr>
              <a:t>pwd</a:t>
            </a:r>
            <a:r>
              <a:rPr lang="en-US" dirty="0">
                <a:latin typeface="Consolas" charset="0"/>
                <a:ea typeface="Consolas" charset="0"/>
                <a:cs typeface="Consolas" charset="0"/>
              </a:rPr>
              <a:t> </a:t>
            </a:r>
            <a:r>
              <a:rPr lang="en-US" dirty="0"/>
              <a:t>			Print working directory</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r>
              <a:rPr lang="en-US" dirty="0"/>
              <a:t>Learn syntax and semantics of C</a:t>
            </a:r>
          </a:p>
          <a:p>
            <a:r>
              <a:rPr lang="en-US" dirty="0"/>
              <a:t>Learn general programming concepts</a:t>
            </a:r>
          </a:p>
          <a:p>
            <a:r>
              <a:rPr lang="en-US" dirty="0"/>
              <a:t>Learn problem solving</a:t>
            </a:r>
          </a:p>
          <a:p>
            <a:r>
              <a:rPr lang="en-US" dirty="0"/>
              <a:t>Design, implement and test C programs</a:t>
            </a:r>
          </a:p>
          <a:p>
            <a:pPr>
              <a:buNone/>
            </a:pPr>
            <a:endParaRPr lang="en-US" i="1" dirty="0"/>
          </a:p>
          <a:p>
            <a:pPr>
              <a:buNone/>
            </a:pPr>
            <a:r>
              <a:rPr lang="en-US" i="1" dirty="0"/>
              <a:t>	Previous programming experience is not required</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Unix commands</a:t>
            </a:r>
          </a:p>
        </p:txBody>
      </p:sp>
      <p:sp>
        <p:nvSpPr>
          <p:cNvPr id="3" name="Content Placeholder 2"/>
          <p:cNvSpPr>
            <a:spLocks noGrp="1"/>
          </p:cNvSpPr>
          <p:nvPr>
            <p:ph idx="1"/>
          </p:nvPr>
        </p:nvSpPr>
        <p:spPr>
          <a:xfrm>
            <a:off x="457200" y="1600200"/>
            <a:ext cx="7983855" cy="4525963"/>
          </a:xfrm>
        </p:spPr>
        <p:txBody>
          <a:bodyPr>
            <a:normAutofit/>
          </a:bodyPr>
          <a:lstStyle/>
          <a:p>
            <a:r>
              <a:rPr lang="en-US" dirty="0"/>
              <a:t>File Management</a:t>
            </a:r>
          </a:p>
          <a:p>
            <a:pPr lvl="1">
              <a:buNone/>
            </a:pPr>
            <a:r>
              <a:rPr lang="en-US" sz="1800" dirty="0">
                <a:latin typeface="Consolas" charset="0"/>
                <a:ea typeface="Consolas" charset="0"/>
                <a:cs typeface="Consolas" charset="0"/>
              </a:rPr>
              <a:t>more file </a:t>
            </a:r>
            <a:r>
              <a:rPr lang="en-US" sz="1800" dirty="0"/>
              <a:t>			Show contents of file.</a:t>
            </a:r>
          </a:p>
          <a:p>
            <a:pPr lvl="1">
              <a:buNone/>
            </a:pPr>
            <a:r>
              <a:rPr lang="en-US" sz="1800" dirty="0">
                <a:latin typeface="Consolas" charset="0"/>
                <a:ea typeface="Consolas" charset="0"/>
                <a:cs typeface="Consolas" charset="0"/>
              </a:rPr>
              <a:t>head -n file </a:t>
            </a:r>
            <a:r>
              <a:rPr lang="en-US" sz="1800" dirty="0"/>
              <a:t>		Show first n lines of file.</a:t>
            </a:r>
          </a:p>
          <a:p>
            <a:pPr lvl="1">
              <a:buNone/>
            </a:pPr>
            <a:r>
              <a:rPr lang="en-US" sz="1800" dirty="0">
                <a:latin typeface="Consolas" charset="0"/>
                <a:ea typeface="Consolas" charset="0"/>
                <a:cs typeface="Consolas" charset="0"/>
              </a:rPr>
              <a:t>tail -n file </a:t>
            </a:r>
            <a:r>
              <a:rPr lang="en-US" sz="1800" dirty="0"/>
              <a:t>		Show last n lines of file.</a:t>
            </a:r>
          </a:p>
          <a:p>
            <a:pPr lvl="1">
              <a:buNone/>
            </a:pPr>
            <a:r>
              <a:rPr lang="en-US" sz="1800" dirty="0">
                <a:latin typeface="Consolas" charset="0"/>
                <a:ea typeface="Consolas" charset="0"/>
                <a:cs typeface="Consolas" charset="0"/>
              </a:rPr>
              <a:t>cat file1 file2 &gt; file3 </a:t>
            </a:r>
            <a:r>
              <a:rPr lang="en-US" sz="1800" dirty="0"/>
              <a:t>	Append file2 to file1 and save as file3</a:t>
            </a:r>
          </a:p>
          <a:p>
            <a:r>
              <a:rPr lang="en-US" dirty="0"/>
              <a:t>Process Management</a:t>
            </a:r>
          </a:p>
          <a:p>
            <a:pPr lvl="1">
              <a:buNone/>
            </a:pPr>
            <a:r>
              <a:rPr lang="en-US" sz="2000" dirty="0">
                <a:latin typeface="Consolas" charset="0"/>
                <a:ea typeface="Consolas" charset="0"/>
                <a:cs typeface="Consolas" charset="0"/>
              </a:rPr>
              <a:t>top</a:t>
            </a:r>
            <a:r>
              <a:rPr lang="en-US" sz="2000" dirty="0"/>
              <a:t> 				Show the top </a:t>
            </a:r>
            <a:r>
              <a:rPr lang="en-US" sz="2000" dirty="0" err="1"/>
              <a:t>cpu</a:t>
            </a:r>
            <a:r>
              <a:rPr lang="en-US" sz="2000" dirty="0"/>
              <a:t> processes.</a:t>
            </a:r>
          </a:p>
          <a:p>
            <a:pPr lvl="1">
              <a:buNone/>
            </a:pPr>
            <a:r>
              <a:rPr lang="en-US" sz="2000" dirty="0" err="1">
                <a:latin typeface="Consolas" charset="0"/>
                <a:ea typeface="Consolas" charset="0"/>
                <a:cs typeface="Consolas" charset="0"/>
              </a:rPr>
              <a:t>ps</a:t>
            </a:r>
            <a:r>
              <a:rPr lang="en-US" sz="2000" dirty="0">
                <a:latin typeface="Consolas" charset="0"/>
                <a:ea typeface="Consolas" charset="0"/>
                <a:cs typeface="Consolas" charset="0"/>
              </a:rPr>
              <a:t> -elf </a:t>
            </a:r>
            <a:r>
              <a:rPr lang="en-US" sz="2000" dirty="0"/>
              <a:t>			Show info about all processes.</a:t>
            </a:r>
          </a:p>
          <a:p>
            <a:pPr lvl="1">
              <a:buNone/>
            </a:pPr>
            <a:r>
              <a:rPr lang="en-US" sz="2000" dirty="0">
                <a:latin typeface="Consolas" charset="0"/>
                <a:ea typeface="Consolas" charset="0"/>
                <a:cs typeface="Consolas" charset="0"/>
              </a:rPr>
              <a:t>kill [</a:t>
            </a:r>
            <a:r>
              <a:rPr lang="en-US" sz="2000" dirty="0" err="1">
                <a:latin typeface="Consolas" charset="0"/>
                <a:ea typeface="Consolas" charset="0"/>
                <a:cs typeface="Consolas" charset="0"/>
              </a:rPr>
              <a:t>pid</a:t>
            </a:r>
            <a:r>
              <a:rPr lang="en-US" sz="2000" dirty="0">
                <a:latin typeface="Consolas" charset="0"/>
                <a:ea typeface="Consolas" charset="0"/>
                <a:cs typeface="Consolas" charset="0"/>
              </a:rPr>
              <a:t>] </a:t>
            </a:r>
            <a:r>
              <a:rPr lang="en-US" sz="2000" dirty="0"/>
              <a:t>			Kill process with the (ex. kill 372).</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49382" y="304800"/>
            <a:ext cx="7269480" cy="4351337"/>
          </a:xfrm>
        </p:spPr>
        <p:txBody>
          <a:bodyPr>
            <a:noAutofit/>
          </a:bodyPr>
          <a:lstStyle/>
          <a:p>
            <a:r>
              <a:rPr lang="en-US" sz="2800" dirty="0"/>
              <a:t>A number of editors are available:</a:t>
            </a:r>
          </a:p>
          <a:p>
            <a:pPr lvl="1"/>
            <a:r>
              <a:rPr lang="en-US" sz="2400" dirty="0" err="1"/>
              <a:t>gedit</a:t>
            </a:r>
            <a:r>
              <a:rPr lang="en-US" sz="2400" dirty="0"/>
              <a:t> (this is the one we will use during lab)</a:t>
            </a:r>
          </a:p>
          <a:p>
            <a:pPr lvl="1"/>
            <a:r>
              <a:rPr lang="en-US" sz="2400" dirty="0"/>
              <a:t>vi</a:t>
            </a:r>
          </a:p>
          <a:p>
            <a:pPr lvl="1"/>
            <a:r>
              <a:rPr lang="en-US" sz="2400" dirty="0"/>
              <a:t>emacs</a:t>
            </a:r>
          </a:p>
          <a:p>
            <a:pPr lvl="1"/>
            <a:r>
              <a:rPr lang="en-US" sz="2400" dirty="0" err="1"/>
              <a:t>pico</a:t>
            </a:r>
            <a:endParaRPr lang="en-US" sz="2400" dirty="0"/>
          </a:p>
          <a:p>
            <a:pPr lvl="1"/>
            <a:r>
              <a:rPr lang="en-US" sz="2400" dirty="0" err="1"/>
              <a:t>kate</a:t>
            </a:r>
            <a:endParaRPr lang="en-US" sz="2400"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21</a:t>
            </a:fld>
            <a:endParaRPr lang="en-US"/>
          </a:p>
        </p:txBody>
      </p:sp>
      <p:sp>
        <p:nvSpPr>
          <p:cNvPr id="10" name="TextBox 9"/>
          <p:cNvSpPr txBox="1"/>
          <p:nvPr/>
        </p:nvSpPr>
        <p:spPr>
          <a:xfrm>
            <a:off x="5410200" y="2286000"/>
            <a:ext cx="2590800" cy="523220"/>
          </a:xfrm>
          <a:prstGeom prst="rect">
            <a:avLst/>
          </a:prstGeom>
          <a:noFill/>
        </p:spPr>
        <p:txBody>
          <a:bodyPr wrap="square" rtlCol="0">
            <a:spAutoFit/>
          </a:bodyPr>
          <a:lstStyle/>
          <a:p>
            <a:r>
              <a:rPr lang="en-US" sz="1400" dirty="0"/>
              <a:t>https://</a:t>
            </a:r>
            <a:r>
              <a:rPr lang="en-US" sz="1400" dirty="0" err="1"/>
              <a:t>imgs.xkcd.com</a:t>
            </a:r>
            <a:r>
              <a:rPr lang="en-US" sz="1400" dirty="0"/>
              <a:t>/comics/</a:t>
            </a:r>
            <a:r>
              <a:rPr lang="en-US" sz="1400" dirty="0" err="1"/>
              <a:t>real_programmers.png</a:t>
            </a:r>
            <a:endParaRPr lang="en-US" sz="1400" dirty="0"/>
          </a:p>
        </p:txBody>
      </p:sp>
      <p:pic>
        <p:nvPicPr>
          <p:cNvPr id="2" name="Picture 1"/>
          <p:cNvPicPr>
            <a:picLocks noChangeAspect="1"/>
          </p:cNvPicPr>
          <p:nvPr/>
        </p:nvPicPr>
        <p:blipFill>
          <a:blip r:embed="rId3"/>
          <a:stretch>
            <a:fillRect/>
          </a:stretch>
        </p:blipFill>
        <p:spPr>
          <a:xfrm>
            <a:off x="0" y="2802718"/>
            <a:ext cx="7391400" cy="405528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3886200" y="1219200"/>
            <a:ext cx="3999279" cy="3327400"/>
          </a:xfrm>
          <a:prstGeom prst="rect">
            <a:avLst/>
          </a:prstGeom>
        </p:spPr>
      </p:pic>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946404" y="1828801"/>
            <a:ext cx="3473196" cy="4351337"/>
          </a:xfrm>
        </p:spPr>
        <p:txBody>
          <a:bodyPr>
            <a:noAutofit/>
          </a:bodyPr>
          <a:lstStyle/>
          <a:p>
            <a:r>
              <a:rPr lang="en-US" sz="2800" dirty="0"/>
              <a:t>Instructors</a:t>
            </a:r>
          </a:p>
          <a:p>
            <a:r>
              <a:rPr lang="en-US" sz="2800" dirty="0"/>
              <a:t>Course structure</a:t>
            </a:r>
          </a:p>
          <a:p>
            <a:r>
              <a:rPr lang="en-US" sz="2800" dirty="0"/>
              <a:t>Course policies</a:t>
            </a:r>
          </a:p>
          <a:p>
            <a:r>
              <a:rPr lang="en-US" sz="2800" dirty="0"/>
              <a:t>Unix Commands</a:t>
            </a:r>
          </a:p>
          <a:p>
            <a:r>
              <a:rPr lang="en-US" sz="2800" b="1" dirty="0"/>
              <a:t>C basics</a:t>
            </a:r>
          </a:p>
          <a:p>
            <a:r>
              <a:rPr lang="en-US" sz="2800" dirty="0"/>
              <a:t>First Lecture Announcements</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22</a:t>
            </a:fld>
            <a:endParaRPr lang="en-US"/>
          </a:p>
        </p:txBody>
      </p:sp>
      <p:sp>
        <p:nvSpPr>
          <p:cNvPr id="11" name="TextBox 10"/>
          <p:cNvSpPr txBox="1"/>
          <p:nvPr/>
        </p:nvSpPr>
        <p:spPr>
          <a:xfrm>
            <a:off x="4648339" y="4830732"/>
            <a:ext cx="3588327" cy="461665"/>
          </a:xfrm>
          <a:prstGeom prst="rect">
            <a:avLst/>
          </a:prstGeom>
          <a:noFill/>
        </p:spPr>
        <p:txBody>
          <a:bodyPr wrap="square" rtlCol="0">
            <a:spAutoFit/>
          </a:bodyPr>
          <a:lstStyle/>
          <a:p>
            <a:r>
              <a:rPr lang="en-US" sz="1200" dirty="0"/>
              <a:t>http://</a:t>
            </a:r>
            <a:r>
              <a:rPr lang="en-US" sz="1200" dirty="0" err="1"/>
              <a:t>questgarden.com</a:t>
            </a:r>
            <a:r>
              <a:rPr lang="en-US" sz="1200" dirty="0"/>
              <a:t>/143/14/4/120417020451/images/</a:t>
            </a:r>
            <a:r>
              <a:rPr lang="en-US" sz="1200" dirty="0" err="1"/>
              <a:t>teacher.jpg</a:t>
            </a:r>
            <a:endParaRPr lang="en-US" sz="1200" dirty="0"/>
          </a:p>
        </p:txBody>
      </p:sp>
    </p:spTree>
    <p:extLst>
      <p:ext uri="{BB962C8B-B14F-4D97-AF65-F5344CB8AC3E}">
        <p14:creationId xmlns:p14="http://schemas.microsoft.com/office/powerpoint/2010/main" val="16655435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C?	</a:t>
            </a:r>
          </a:p>
        </p:txBody>
      </p:sp>
      <p:sp>
        <p:nvSpPr>
          <p:cNvPr id="3" name="Content Placeholder 2"/>
          <p:cNvSpPr>
            <a:spLocks noGrp="1"/>
          </p:cNvSpPr>
          <p:nvPr>
            <p:ph idx="1"/>
          </p:nvPr>
        </p:nvSpPr>
        <p:spPr>
          <a:xfrm>
            <a:off x="946404" y="1828801"/>
            <a:ext cx="3877386" cy="4351337"/>
          </a:xfrm>
        </p:spPr>
        <p:txBody>
          <a:bodyPr>
            <a:normAutofit lnSpcReduction="10000"/>
          </a:bodyPr>
          <a:lstStyle/>
          <a:p>
            <a:r>
              <a:rPr lang="en-US" sz="2000" dirty="0"/>
              <a:t>Base to other languages: </a:t>
            </a:r>
          </a:p>
          <a:p>
            <a:pPr lvl="1"/>
            <a:r>
              <a:rPr lang="en-US" sz="1800" dirty="0"/>
              <a:t>C++, Java, C#, Perl, Objective-C</a:t>
            </a:r>
          </a:p>
          <a:p>
            <a:r>
              <a:rPr lang="en-US" sz="2000" dirty="0"/>
              <a:t>Low level language: </a:t>
            </a:r>
          </a:p>
          <a:p>
            <a:pPr lvl="1"/>
            <a:r>
              <a:rPr lang="en-US" sz="1800" dirty="0"/>
              <a:t>Suitable for system programming</a:t>
            </a:r>
          </a:p>
          <a:p>
            <a:r>
              <a:rPr lang="en-US" sz="2000" dirty="0"/>
              <a:t>Small language:</a:t>
            </a:r>
          </a:p>
          <a:p>
            <a:pPr lvl="1"/>
            <a:r>
              <a:rPr lang="en-US" sz="1800" dirty="0"/>
              <a:t>Easy to learn</a:t>
            </a:r>
          </a:p>
          <a:p>
            <a:r>
              <a:rPr lang="en-US" sz="2000" dirty="0"/>
              <a:t>Powerful language</a:t>
            </a:r>
          </a:p>
          <a:p>
            <a:pPr lvl="1"/>
            <a:r>
              <a:rPr lang="en-US" sz="1800" dirty="0"/>
              <a:t>Core of many software/hardware</a:t>
            </a:r>
          </a:p>
          <a:p>
            <a:r>
              <a:rPr lang="en-US" sz="2000" dirty="0"/>
              <a:t>Because you are forced to by your degree requirements</a:t>
            </a:r>
          </a:p>
          <a:p>
            <a:pPr>
              <a:buNone/>
            </a:pP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23</a:t>
            </a:fld>
            <a:endParaRPr lang="en-US"/>
          </a:p>
        </p:txBody>
      </p:sp>
      <p:sp>
        <p:nvSpPr>
          <p:cNvPr id="6" name="TextBox 5"/>
          <p:cNvSpPr txBox="1"/>
          <p:nvPr/>
        </p:nvSpPr>
        <p:spPr>
          <a:xfrm>
            <a:off x="4823790" y="5018650"/>
            <a:ext cx="3093200" cy="1015663"/>
          </a:xfrm>
          <a:prstGeom prst="rect">
            <a:avLst/>
          </a:prstGeom>
          <a:noFill/>
        </p:spPr>
        <p:txBody>
          <a:bodyPr wrap="square" rtlCol="0">
            <a:spAutoFit/>
          </a:bodyPr>
          <a:lstStyle/>
          <a:p>
            <a:r>
              <a:rPr lang="en-US" sz="1200" dirty="0"/>
              <a:t>https://</a:t>
            </a:r>
            <a:r>
              <a:rPr lang="en-US" sz="1200" dirty="0" err="1"/>
              <a:t>upload.wikimedia.org</a:t>
            </a:r>
            <a:r>
              <a:rPr lang="en-US" sz="1200" dirty="0"/>
              <a:t>/</a:t>
            </a:r>
            <a:r>
              <a:rPr lang="en-US" sz="1200" dirty="0" err="1"/>
              <a:t>wikipedia</a:t>
            </a:r>
            <a:r>
              <a:rPr lang="en-US" sz="1200" dirty="0"/>
              <a:t>/commons/thumb/3/35/</a:t>
            </a:r>
            <a:r>
              <a:rPr lang="en-US" sz="1200" dirty="0" err="1"/>
              <a:t>The_C_Programming_Language_logo.svg</a:t>
            </a:r>
            <a:r>
              <a:rPr lang="en-US" sz="1200" dirty="0"/>
              <a:t>/2000px-The_C_Programming_Language_logo.svg.png</a:t>
            </a:r>
          </a:p>
        </p:txBody>
      </p:sp>
      <p:pic>
        <p:nvPicPr>
          <p:cNvPr id="7" name="Picture 6"/>
          <p:cNvPicPr>
            <a:picLocks noChangeAspect="1"/>
          </p:cNvPicPr>
          <p:nvPr/>
        </p:nvPicPr>
        <p:blipFill>
          <a:blip r:embed="rId3"/>
          <a:stretch>
            <a:fillRect/>
          </a:stretch>
        </p:blipFill>
        <p:spPr>
          <a:xfrm>
            <a:off x="4581144" y="1292311"/>
            <a:ext cx="3440828" cy="3657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Strengths of C</a:t>
            </a:r>
          </a:p>
        </p:txBody>
      </p:sp>
      <p:sp>
        <p:nvSpPr>
          <p:cNvPr id="3" name="Content Placeholder 2"/>
          <p:cNvSpPr>
            <a:spLocks noGrp="1"/>
          </p:cNvSpPr>
          <p:nvPr>
            <p:ph idx="1"/>
          </p:nvPr>
        </p:nvSpPr>
        <p:spPr>
          <a:xfrm>
            <a:off x="457200" y="1905000"/>
            <a:ext cx="7315200" cy="4451350"/>
          </a:xfrm>
        </p:spPr>
        <p:txBody>
          <a:bodyPr>
            <a:normAutofit lnSpcReduction="10000"/>
          </a:bodyPr>
          <a:lstStyle/>
          <a:p>
            <a:r>
              <a:rPr lang="en-US" sz="2400" dirty="0"/>
              <a:t>Efficiency: </a:t>
            </a:r>
          </a:p>
          <a:p>
            <a:pPr lvl="1"/>
            <a:r>
              <a:rPr lang="en-US" sz="2000" dirty="0"/>
              <a:t>C programs run quickly and with limited memory</a:t>
            </a:r>
          </a:p>
          <a:p>
            <a:r>
              <a:rPr lang="en-US" sz="2400" dirty="0"/>
              <a:t>Portability: </a:t>
            </a:r>
          </a:p>
          <a:p>
            <a:pPr lvl="1"/>
            <a:r>
              <a:rPr lang="en-US" sz="2000" dirty="0"/>
              <a:t>Due to ANSI/ISO standards</a:t>
            </a:r>
          </a:p>
          <a:p>
            <a:r>
              <a:rPr lang="en-US" sz="2400" dirty="0"/>
              <a:t>Power: </a:t>
            </a:r>
          </a:p>
          <a:p>
            <a:pPr lvl="1"/>
            <a:r>
              <a:rPr lang="en-US" sz="2000" dirty="0"/>
              <a:t>Collection of data types and operators accomplish a lot with few lines of code</a:t>
            </a:r>
          </a:p>
          <a:p>
            <a:pPr lvl="1"/>
            <a:r>
              <a:rPr lang="en-US" sz="2000" dirty="0"/>
              <a:t>Bullshit! Most other languages can accomplish more with less</a:t>
            </a:r>
          </a:p>
          <a:p>
            <a:r>
              <a:rPr lang="en-US" sz="2400" dirty="0"/>
              <a:t>Standard Library: </a:t>
            </a:r>
          </a:p>
          <a:p>
            <a:pPr lvl="1"/>
            <a:r>
              <a:rPr lang="en-US" sz="2000" dirty="0"/>
              <a:t>input/output, string handling, storage allocation, and others</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24</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Weaknesses</a:t>
            </a:r>
          </a:p>
        </p:txBody>
      </p:sp>
      <p:sp>
        <p:nvSpPr>
          <p:cNvPr id="3" name="Content Placeholder 2"/>
          <p:cNvSpPr>
            <a:spLocks noGrp="1"/>
          </p:cNvSpPr>
          <p:nvPr>
            <p:ph idx="1"/>
          </p:nvPr>
        </p:nvSpPr>
        <p:spPr/>
        <p:txBody>
          <a:bodyPr>
            <a:normAutofit/>
          </a:bodyPr>
          <a:lstStyle/>
          <a:p>
            <a:r>
              <a:rPr lang="en-US" sz="2400" dirty="0"/>
              <a:t>Error prone: </a:t>
            </a:r>
          </a:p>
          <a:p>
            <a:pPr lvl="1"/>
            <a:r>
              <a:rPr lang="en-US" sz="2000" dirty="0"/>
              <a:t>Flexibility allows programmers to make mistakes without warnings</a:t>
            </a:r>
          </a:p>
          <a:p>
            <a:pPr lvl="1"/>
            <a:r>
              <a:rPr lang="en-US" sz="2000" dirty="0"/>
              <a:t>Hard to debug and fix</a:t>
            </a:r>
          </a:p>
          <a:p>
            <a:pPr lvl="1"/>
            <a:r>
              <a:rPr lang="en-US" sz="2000" dirty="0"/>
              <a:t>Hard to maintain</a:t>
            </a:r>
          </a:p>
          <a:p>
            <a:r>
              <a:rPr lang="en-US" sz="2400" dirty="0"/>
              <a:t>Lacks new and useful features:</a:t>
            </a:r>
          </a:p>
          <a:p>
            <a:pPr lvl="1"/>
            <a:r>
              <a:rPr lang="en-US" sz="2000" dirty="0"/>
              <a:t>Object-oriented design</a:t>
            </a:r>
          </a:p>
          <a:p>
            <a:pPr lvl="1"/>
            <a:r>
              <a:rPr lang="en-US" sz="2000" dirty="0"/>
              <a:t>Exceptions</a:t>
            </a:r>
          </a:p>
          <a:p>
            <a:pPr lvl="1"/>
            <a:r>
              <a:rPr lang="en-US" sz="2000" dirty="0"/>
              <a:t>Testing Harnesses</a:t>
            </a:r>
          </a:p>
          <a:p>
            <a:pPr lvl="1"/>
            <a:r>
              <a:rPr lang="en-US" sz="2000" dirty="0"/>
              <a:t>Library Management</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25</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Compiling</a:t>
            </a:r>
          </a:p>
        </p:txBody>
      </p:sp>
      <p:sp>
        <p:nvSpPr>
          <p:cNvPr id="3" name="Content Placeholder 2"/>
          <p:cNvSpPr>
            <a:spLocks noGrp="1"/>
          </p:cNvSpPr>
          <p:nvPr>
            <p:ph idx="1"/>
          </p:nvPr>
        </p:nvSpPr>
        <p:spPr>
          <a:xfrm>
            <a:off x="946404" y="1828801"/>
            <a:ext cx="3930396" cy="4351337"/>
          </a:xfrm>
        </p:spPr>
        <p:txBody>
          <a:bodyPr>
            <a:normAutofit lnSpcReduction="10000"/>
          </a:bodyPr>
          <a:lstStyle/>
          <a:p>
            <a:r>
              <a:rPr lang="en-US" sz="2400" dirty="0"/>
              <a:t>Compilation: </a:t>
            </a:r>
          </a:p>
          <a:p>
            <a:pPr lvl="1"/>
            <a:r>
              <a:rPr lang="en-US" sz="2000" dirty="0"/>
              <a:t>Checks if you followed the rules of C</a:t>
            </a:r>
          </a:p>
          <a:p>
            <a:pPr lvl="1"/>
            <a:r>
              <a:rPr lang="en-US" sz="2000" dirty="0"/>
              <a:t>If no errors =&gt; creates an executable</a:t>
            </a:r>
          </a:p>
          <a:p>
            <a:pPr lvl="1"/>
            <a:r>
              <a:rPr lang="en-US" sz="2000" dirty="0"/>
              <a:t>If errors found =&gt; returns list of errors</a:t>
            </a:r>
          </a:p>
          <a:p>
            <a:r>
              <a:rPr lang="en-US" sz="2400" dirty="0"/>
              <a:t>Errors can be cryptic</a:t>
            </a:r>
          </a:p>
          <a:p>
            <a:r>
              <a:rPr lang="en-US" sz="2400" dirty="0"/>
              <a:t>Executable</a:t>
            </a:r>
          </a:p>
          <a:p>
            <a:pPr lvl="1"/>
            <a:r>
              <a:rPr lang="en-US" sz="2000" dirty="0"/>
              <a:t>The file you run</a:t>
            </a:r>
          </a:p>
          <a:p>
            <a:pPr lvl="1"/>
            <a:r>
              <a:rPr lang="en-US" sz="2000" dirty="0"/>
              <a:t>Generated only when all compilation errors are fixed</a:t>
            </a:r>
          </a:p>
          <a:p>
            <a:pPr lvl="1">
              <a:buNone/>
            </a:pP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26</a:t>
            </a:fld>
            <a:endParaRPr lang="en-US"/>
          </a:p>
        </p:txBody>
      </p:sp>
      <p:sp>
        <p:nvSpPr>
          <p:cNvPr id="7" name="TextBox 6"/>
          <p:cNvSpPr txBox="1"/>
          <p:nvPr/>
        </p:nvSpPr>
        <p:spPr>
          <a:xfrm>
            <a:off x="4822614" y="4335406"/>
            <a:ext cx="3483185" cy="276999"/>
          </a:xfrm>
          <a:prstGeom prst="rect">
            <a:avLst/>
          </a:prstGeom>
          <a:noFill/>
        </p:spPr>
        <p:txBody>
          <a:bodyPr wrap="square" rtlCol="0">
            <a:spAutoFit/>
          </a:bodyPr>
          <a:lstStyle/>
          <a:p>
            <a:r>
              <a:rPr lang="en-US" sz="1200" dirty="0"/>
              <a:t>https://</a:t>
            </a:r>
            <a:r>
              <a:rPr lang="en-US" sz="1200" dirty="0" err="1"/>
              <a:t>imgs.xkcd.com</a:t>
            </a:r>
            <a:r>
              <a:rPr lang="en-US" sz="1200" dirty="0"/>
              <a:t>/comics/</a:t>
            </a:r>
            <a:r>
              <a:rPr lang="en-US" sz="1200" dirty="0" err="1"/>
              <a:t>compiling.png</a:t>
            </a:r>
            <a:endParaRPr lang="en-US" sz="1200" dirty="0"/>
          </a:p>
        </p:txBody>
      </p:sp>
      <p:pic>
        <p:nvPicPr>
          <p:cNvPr id="4" name="Picture 3"/>
          <p:cNvPicPr>
            <a:picLocks noChangeAspect="1"/>
          </p:cNvPicPr>
          <p:nvPr/>
        </p:nvPicPr>
        <p:blipFill>
          <a:blip r:embed="rId3"/>
          <a:stretch>
            <a:fillRect/>
          </a:stretch>
        </p:blipFill>
        <p:spPr>
          <a:xfrm>
            <a:off x="4660865" y="783361"/>
            <a:ext cx="3996125" cy="3483305"/>
          </a:xfrm>
          <a:prstGeom prst="rect">
            <a:avLst/>
          </a:prstGeom>
        </p:spPr>
      </p:pic>
    </p:spTree>
    <p:extLst>
      <p:ext uri="{BB962C8B-B14F-4D97-AF65-F5344CB8AC3E}">
        <p14:creationId xmlns:p14="http://schemas.microsoft.com/office/powerpoint/2010/main" val="3326135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Gnu compiler</a:t>
            </a:r>
          </a:p>
        </p:txBody>
      </p:sp>
      <p:sp>
        <p:nvSpPr>
          <p:cNvPr id="3" name="Content Placeholder 2"/>
          <p:cNvSpPr>
            <a:spLocks noGrp="1"/>
          </p:cNvSpPr>
          <p:nvPr>
            <p:ph idx="1"/>
          </p:nvPr>
        </p:nvSpPr>
        <p:spPr/>
        <p:txBody>
          <a:bodyPr/>
          <a:lstStyle/>
          <a:p>
            <a:r>
              <a:rPr lang="en-US" dirty="0"/>
              <a:t>A number of compilers available: cc, </a:t>
            </a:r>
            <a:r>
              <a:rPr lang="en-US" dirty="0" err="1"/>
              <a:t>gcc</a:t>
            </a:r>
            <a:endParaRPr lang="en-US" dirty="0"/>
          </a:p>
          <a:p>
            <a:r>
              <a:rPr lang="en-US" dirty="0" err="1">
                <a:solidFill>
                  <a:srgbClr val="000099"/>
                </a:solidFill>
                <a:latin typeface="Consolas" charset="0"/>
                <a:ea typeface="Consolas" charset="0"/>
                <a:cs typeface="Consolas" charset="0"/>
              </a:rPr>
              <a:t>gcc</a:t>
            </a:r>
            <a:r>
              <a:rPr lang="en-US" dirty="0">
                <a:solidFill>
                  <a:srgbClr val="000099"/>
                </a:solidFill>
                <a:latin typeface="Consolas" charset="0"/>
                <a:ea typeface="Consolas" charset="0"/>
                <a:cs typeface="Consolas" charset="0"/>
              </a:rPr>
              <a:t> </a:t>
            </a:r>
            <a:r>
              <a:rPr lang="en-US" dirty="0" err="1">
                <a:solidFill>
                  <a:srgbClr val="000099"/>
                </a:solidFill>
                <a:latin typeface="Consolas" charset="0"/>
                <a:ea typeface="Consolas" charset="0"/>
                <a:cs typeface="Consolas" charset="0"/>
              </a:rPr>
              <a:t>myProgram.c</a:t>
            </a:r>
            <a:endParaRPr lang="en-US" dirty="0">
              <a:solidFill>
                <a:srgbClr val="000099"/>
              </a:solidFill>
              <a:latin typeface="Consolas" charset="0"/>
              <a:ea typeface="Consolas" charset="0"/>
              <a:cs typeface="Consolas" charset="0"/>
            </a:endParaRPr>
          </a:p>
          <a:p>
            <a:pPr lvl="1"/>
            <a:r>
              <a:rPr lang="en-US" dirty="0"/>
              <a:t>Generates an executable called </a:t>
            </a:r>
            <a:r>
              <a:rPr lang="en-US" dirty="0" err="1"/>
              <a:t>a.out</a:t>
            </a:r>
            <a:r>
              <a:rPr lang="en-US" dirty="0"/>
              <a:t> in the same directory</a:t>
            </a:r>
          </a:p>
          <a:p>
            <a:pPr lvl="1"/>
            <a:r>
              <a:rPr lang="en-US" dirty="0"/>
              <a:t>Run </a:t>
            </a:r>
            <a:r>
              <a:rPr lang="en-US" dirty="0" err="1"/>
              <a:t>a.out</a:t>
            </a:r>
            <a:r>
              <a:rPr lang="en-US" dirty="0"/>
              <a:t> by typing </a:t>
            </a:r>
            <a:r>
              <a:rPr lang="en-US" dirty="0">
                <a:latin typeface="Consolas" charset="0"/>
                <a:ea typeface="Consolas" charset="0"/>
                <a:cs typeface="Consolas" charset="0"/>
              </a:rPr>
              <a:t>./</a:t>
            </a:r>
            <a:r>
              <a:rPr lang="en-US" dirty="0" err="1">
                <a:latin typeface="Consolas" charset="0"/>
                <a:ea typeface="Consolas" charset="0"/>
                <a:cs typeface="Consolas" charset="0"/>
              </a:rPr>
              <a:t>a.out</a:t>
            </a:r>
            <a:endParaRPr lang="en-US" dirty="0">
              <a:latin typeface="Consolas" charset="0"/>
              <a:ea typeface="Consolas" charset="0"/>
              <a:cs typeface="Consolas" charset="0"/>
            </a:endParaRPr>
          </a:p>
          <a:p>
            <a:r>
              <a:rPr lang="en-US" dirty="0" err="1">
                <a:solidFill>
                  <a:srgbClr val="000099"/>
                </a:solidFill>
                <a:latin typeface="Consolas" charset="0"/>
                <a:ea typeface="Consolas" charset="0"/>
                <a:cs typeface="Consolas" charset="0"/>
              </a:rPr>
              <a:t>gcc</a:t>
            </a:r>
            <a:r>
              <a:rPr lang="en-US" dirty="0">
                <a:solidFill>
                  <a:srgbClr val="000099"/>
                </a:solidFill>
                <a:latin typeface="Consolas" charset="0"/>
                <a:ea typeface="Consolas" charset="0"/>
                <a:cs typeface="Consolas" charset="0"/>
              </a:rPr>
              <a:t> –o </a:t>
            </a:r>
            <a:r>
              <a:rPr lang="en-US" dirty="0" err="1">
                <a:solidFill>
                  <a:srgbClr val="000099"/>
                </a:solidFill>
                <a:latin typeface="Consolas" charset="0"/>
                <a:ea typeface="Consolas" charset="0"/>
                <a:cs typeface="Consolas" charset="0"/>
              </a:rPr>
              <a:t>myProgram</a:t>
            </a:r>
            <a:r>
              <a:rPr lang="en-US" dirty="0">
                <a:solidFill>
                  <a:srgbClr val="000099"/>
                </a:solidFill>
                <a:latin typeface="Consolas" charset="0"/>
                <a:ea typeface="Consolas" charset="0"/>
                <a:cs typeface="Consolas" charset="0"/>
              </a:rPr>
              <a:t> </a:t>
            </a:r>
            <a:r>
              <a:rPr lang="en-US" dirty="0" err="1">
                <a:solidFill>
                  <a:srgbClr val="000099"/>
                </a:solidFill>
                <a:latin typeface="Consolas" charset="0"/>
                <a:ea typeface="Consolas" charset="0"/>
                <a:cs typeface="Consolas" charset="0"/>
              </a:rPr>
              <a:t>myProgram.c</a:t>
            </a:r>
            <a:endParaRPr lang="en-US" dirty="0">
              <a:solidFill>
                <a:srgbClr val="000099"/>
              </a:solidFill>
              <a:latin typeface="Consolas" charset="0"/>
              <a:ea typeface="Consolas" charset="0"/>
              <a:cs typeface="Consolas" charset="0"/>
            </a:endParaRPr>
          </a:p>
          <a:p>
            <a:pPr lvl="1"/>
            <a:r>
              <a:rPr lang="en-US" dirty="0"/>
              <a:t>Generates executable </a:t>
            </a:r>
            <a:r>
              <a:rPr lang="en-US" dirty="0" err="1"/>
              <a:t>myProgram</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27</a:t>
            </a:fld>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Errors</a:t>
            </a:r>
          </a:p>
        </p:txBody>
      </p:sp>
      <p:sp>
        <p:nvSpPr>
          <p:cNvPr id="3" name="Content Placeholder 2"/>
          <p:cNvSpPr>
            <a:spLocks noGrp="1"/>
          </p:cNvSpPr>
          <p:nvPr>
            <p:ph idx="1"/>
          </p:nvPr>
        </p:nvSpPr>
        <p:spPr>
          <a:xfrm>
            <a:off x="457200" y="1600200"/>
            <a:ext cx="8229600" cy="4756150"/>
          </a:xfrm>
        </p:spPr>
        <p:txBody>
          <a:bodyPr>
            <a:normAutofit/>
          </a:bodyPr>
          <a:lstStyle/>
          <a:p>
            <a:r>
              <a:rPr lang="en-US" dirty="0"/>
              <a:t>Compilation Errors:</a:t>
            </a:r>
          </a:p>
          <a:p>
            <a:pPr lvl="1"/>
            <a:r>
              <a:rPr lang="en-US" dirty="0"/>
              <a:t>Program violates C rules</a:t>
            </a:r>
          </a:p>
          <a:p>
            <a:pPr marL="457200" lvl="1" indent="0">
              <a:buNone/>
            </a:pPr>
            <a:r>
              <a:rPr lang="en-US" dirty="0"/>
              <a:t>	</a:t>
            </a:r>
            <a:r>
              <a:rPr lang="en-US" dirty="0">
                <a:solidFill>
                  <a:srgbClr val="000099"/>
                </a:solidFill>
              </a:rPr>
              <a:t>Statements must end with a semicolon</a:t>
            </a:r>
          </a:p>
          <a:p>
            <a:pPr marL="457200" lvl="1" indent="0">
              <a:buNone/>
            </a:pPr>
            <a:r>
              <a:rPr lang="en-US" dirty="0">
                <a:solidFill>
                  <a:srgbClr val="000099"/>
                </a:solidFill>
              </a:rPr>
              <a:t>	x = y + 5</a:t>
            </a:r>
          </a:p>
          <a:p>
            <a:r>
              <a:rPr lang="en-US" dirty="0"/>
              <a:t>Runtime Errors:</a:t>
            </a:r>
          </a:p>
          <a:p>
            <a:pPr lvl="1"/>
            <a:r>
              <a:rPr lang="en-US" dirty="0"/>
              <a:t>Errors that occur during the execution of the program</a:t>
            </a:r>
          </a:p>
          <a:p>
            <a:pPr marL="457200" lvl="1" indent="0">
              <a:buNone/>
            </a:pPr>
            <a:r>
              <a:rPr lang="en-US" dirty="0"/>
              <a:t>	</a:t>
            </a:r>
            <a:r>
              <a:rPr lang="en-US" dirty="0">
                <a:solidFill>
                  <a:srgbClr val="000099"/>
                </a:solidFill>
              </a:rPr>
              <a:t>Division by zero</a:t>
            </a:r>
          </a:p>
          <a:p>
            <a:r>
              <a:rPr lang="en-US" dirty="0"/>
              <a:t>Logical Errors:</a:t>
            </a:r>
          </a:p>
          <a:p>
            <a:pPr lvl="1"/>
            <a:r>
              <a:rPr lang="en-US" dirty="0"/>
              <a:t>Program does not run as desired</a:t>
            </a:r>
          </a:p>
          <a:p>
            <a:pPr marL="457200" lvl="1" indent="0">
              <a:buNone/>
            </a:pPr>
            <a:r>
              <a:rPr lang="en-US" dirty="0"/>
              <a:t>	</a:t>
            </a:r>
            <a:r>
              <a:rPr lang="en-US" dirty="0">
                <a:solidFill>
                  <a:srgbClr val="000099"/>
                </a:solidFill>
              </a:rPr>
              <a:t>Compute the area of circle as</a:t>
            </a:r>
          </a:p>
          <a:p>
            <a:pPr marL="457200" lvl="1" indent="0">
              <a:buNone/>
            </a:pPr>
            <a:r>
              <a:rPr lang="en-US" dirty="0">
                <a:solidFill>
                  <a:srgbClr val="000099"/>
                </a:solidFill>
              </a:rPr>
              <a:t>	area = 2*3.14*radius</a:t>
            </a:r>
          </a:p>
        </p:txBody>
      </p:sp>
      <p:sp>
        <p:nvSpPr>
          <p:cNvPr id="6" name="TextBox 5"/>
          <p:cNvSpPr txBox="1"/>
          <p:nvPr/>
        </p:nvSpPr>
        <p:spPr>
          <a:xfrm>
            <a:off x="4686300" y="2438400"/>
            <a:ext cx="4343400" cy="400110"/>
          </a:xfrm>
          <a:prstGeom prst="rect">
            <a:avLst/>
          </a:prstGeom>
          <a:noFill/>
        </p:spPr>
        <p:txBody>
          <a:bodyPr wrap="square" rtlCol="0">
            <a:spAutoFit/>
          </a:bodyPr>
          <a:lstStyle/>
          <a:p>
            <a:r>
              <a:rPr lang="en-US" sz="2000" i="1" dirty="0">
                <a:solidFill>
                  <a:srgbClr val="C00000"/>
                </a:solidFill>
              </a:rPr>
              <a:t>Compiler will complain about missing ;</a:t>
            </a:r>
          </a:p>
        </p:txBody>
      </p:sp>
      <p:sp>
        <p:nvSpPr>
          <p:cNvPr id="7" name="TextBox 6"/>
          <p:cNvSpPr txBox="1"/>
          <p:nvPr/>
        </p:nvSpPr>
        <p:spPr>
          <a:xfrm>
            <a:off x="4624518" y="3505200"/>
            <a:ext cx="4343400" cy="400110"/>
          </a:xfrm>
          <a:prstGeom prst="rect">
            <a:avLst/>
          </a:prstGeom>
          <a:noFill/>
        </p:spPr>
        <p:txBody>
          <a:bodyPr wrap="square" rtlCol="0">
            <a:spAutoFit/>
          </a:bodyPr>
          <a:lstStyle/>
          <a:p>
            <a:r>
              <a:rPr lang="en-US" sz="2000" i="1" dirty="0">
                <a:solidFill>
                  <a:srgbClr val="C00000"/>
                </a:solidFill>
              </a:rPr>
              <a:t>Program will crash during execution</a:t>
            </a:r>
          </a:p>
        </p:txBody>
      </p:sp>
      <p:sp>
        <p:nvSpPr>
          <p:cNvPr id="8" name="TextBox 7"/>
          <p:cNvSpPr txBox="1"/>
          <p:nvPr/>
        </p:nvSpPr>
        <p:spPr>
          <a:xfrm>
            <a:off x="4538327" y="4876800"/>
            <a:ext cx="3962400" cy="400110"/>
          </a:xfrm>
          <a:prstGeom prst="rect">
            <a:avLst/>
          </a:prstGeom>
          <a:noFill/>
        </p:spPr>
        <p:txBody>
          <a:bodyPr wrap="square" rtlCol="0">
            <a:spAutoFit/>
          </a:bodyPr>
          <a:lstStyle/>
          <a:p>
            <a:r>
              <a:rPr lang="en-US" sz="2000" i="1" dirty="0">
                <a:solidFill>
                  <a:srgbClr val="C00000"/>
                </a:solidFill>
              </a:rPr>
              <a:t>Program will output incorrect value</a:t>
            </a:r>
          </a:p>
        </p:txBody>
      </p:sp>
      <p:sp>
        <p:nvSpPr>
          <p:cNvPr id="9" name="Right Arrow 8"/>
          <p:cNvSpPr/>
          <p:nvPr/>
        </p:nvSpPr>
        <p:spPr>
          <a:xfrm rot="10800000">
            <a:off x="4267200" y="2538427"/>
            <a:ext cx="419100" cy="200055"/>
          </a:xfrm>
          <a:prstGeom prst="rightArrow">
            <a:avLst/>
          </a:prstGeom>
          <a:solidFill>
            <a:schemeClr val="accent2"/>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10800000">
            <a:off x="4191001" y="3609945"/>
            <a:ext cx="419100" cy="200055"/>
          </a:xfrm>
          <a:prstGeom prst="rightArrow">
            <a:avLst/>
          </a:prstGeom>
          <a:solidFill>
            <a:schemeClr val="accent2"/>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p:cNvSpPr/>
          <p:nvPr/>
        </p:nvSpPr>
        <p:spPr>
          <a:xfrm rot="10800000">
            <a:off x="4191001" y="4976827"/>
            <a:ext cx="382337" cy="200055"/>
          </a:xfrm>
          <a:prstGeom prst="rightArrow">
            <a:avLst/>
          </a:prstGeom>
          <a:solidFill>
            <a:schemeClr val="accent2"/>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28</a:t>
            </a:fld>
            <a:endParaRPr lang="en-US"/>
          </a:p>
        </p:txBody>
      </p:sp>
    </p:spTree>
    <p:extLst>
      <p:ext uri="{BB962C8B-B14F-4D97-AF65-F5344CB8AC3E}">
        <p14:creationId xmlns:p14="http://schemas.microsoft.com/office/powerpoint/2010/main" val="40529796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Development Lifecycle</a:t>
            </a:r>
          </a:p>
        </p:txBody>
      </p:sp>
      <p:sp>
        <p:nvSpPr>
          <p:cNvPr id="3" name="Content Placeholder 2"/>
          <p:cNvSpPr>
            <a:spLocks noGrp="1"/>
          </p:cNvSpPr>
          <p:nvPr>
            <p:ph idx="1"/>
          </p:nvPr>
        </p:nvSpPr>
        <p:spPr>
          <a:xfrm>
            <a:off x="946404" y="1828801"/>
            <a:ext cx="3930396" cy="4351337"/>
          </a:xfrm>
        </p:spPr>
        <p:txBody>
          <a:bodyPr/>
          <a:lstStyle/>
          <a:p>
            <a:r>
              <a:rPr lang="en-US" sz="2000" dirty="0"/>
              <a:t>Step 1: Write/Edit a program</a:t>
            </a:r>
          </a:p>
          <a:p>
            <a:r>
              <a:rPr lang="en-US" sz="2000" dirty="0"/>
              <a:t>Step 2: Compile</a:t>
            </a:r>
          </a:p>
          <a:p>
            <a:r>
              <a:rPr lang="en-US" sz="2000" dirty="0"/>
              <a:t>Step 4: Test</a:t>
            </a:r>
          </a:p>
          <a:p>
            <a:r>
              <a:rPr lang="en-US" sz="2000" dirty="0"/>
              <a:t>Step 5: Fix and </a:t>
            </a:r>
            <a:r>
              <a:rPr lang="en-US" sz="2000" dirty="0" err="1"/>
              <a:t>goto</a:t>
            </a:r>
            <a:r>
              <a:rPr lang="en-US" sz="2000" dirty="0"/>
              <a:t> Step 2</a:t>
            </a:r>
          </a:p>
          <a:p>
            <a:r>
              <a:rPr lang="en-US" sz="2000" dirty="0"/>
              <a:t>Step 6: Profit???</a:t>
            </a:r>
          </a:p>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29</a:t>
            </a:fld>
            <a:endParaRPr lang="en-US"/>
          </a:p>
        </p:txBody>
      </p:sp>
      <p:sp>
        <p:nvSpPr>
          <p:cNvPr id="6" name="TextBox 5"/>
          <p:cNvSpPr txBox="1"/>
          <p:nvPr/>
        </p:nvSpPr>
        <p:spPr>
          <a:xfrm>
            <a:off x="3582033" y="5026972"/>
            <a:ext cx="4859022" cy="307777"/>
          </a:xfrm>
          <a:prstGeom prst="rect">
            <a:avLst/>
          </a:prstGeom>
          <a:noFill/>
        </p:spPr>
        <p:txBody>
          <a:bodyPr wrap="none" rtlCol="0">
            <a:spAutoFit/>
          </a:bodyPr>
          <a:lstStyle/>
          <a:p>
            <a:r>
              <a:rPr lang="en-US" sz="1400" dirty="0"/>
              <a:t>http://</a:t>
            </a:r>
            <a:r>
              <a:rPr lang="en-US" sz="1400" dirty="0" err="1"/>
              <a:t>images.clipartpanda.com</a:t>
            </a:r>
            <a:r>
              <a:rPr lang="en-US" sz="1400" dirty="0"/>
              <a:t>/cycle-clipart-cycle-</a:t>
            </a:r>
            <a:r>
              <a:rPr lang="en-US" sz="1400" dirty="0" err="1"/>
              <a:t>hi.png</a:t>
            </a:r>
            <a:endParaRPr lang="en-US" sz="1400" dirty="0"/>
          </a:p>
        </p:txBody>
      </p:sp>
      <p:pic>
        <p:nvPicPr>
          <p:cNvPr id="7" name="Picture 6"/>
          <p:cNvPicPr>
            <a:picLocks noChangeAspect="1"/>
          </p:cNvPicPr>
          <p:nvPr/>
        </p:nvPicPr>
        <p:blipFill>
          <a:blip r:embed="rId3"/>
          <a:stretch>
            <a:fillRect/>
          </a:stretch>
        </p:blipFill>
        <p:spPr>
          <a:xfrm>
            <a:off x="4775835" y="1286952"/>
            <a:ext cx="3665220" cy="37400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886200" y="1219200"/>
            <a:ext cx="3999279" cy="3327400"/>
          </a:xfrm>
          <a:prstGeom prst="rect">
            <a:avLst/>
          </a:prstGeom>
        </p:spPr>
      </p:pic>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946404" y="1828801"/>
            <a:ext cx="3473196" cy="4351337"/>
          </a:xfrm>
        </p:spPr>
        <p:txBody>
          <a:bodyPr>
            <a:noAutofit/>
          </a:bodyPr>
          <a:lstStyle/>
          <a:p>
            <a:r>
              <a:rPr lang="en-US" sz="2800" dirty="0"/>
              <a:t>Instructors</a:t>
            </a:r>
          </a:p>
          <a:p>
            <a:r>
              <a:rPr lang="en-US" sz="2800" dirty="0"/>
              <a:t>Course structure</a:t>
            </a:r>
          </a:p>
          <a:p>
            <a:r>
              <a:rPr lang="en-US" sz="2800" dirty="0"/>
              <a:t>Course policies</a:t>
            </a:r>
          </a:p>
          <a:p>
            <a:r>
              <a:rPr lang="en-US" sz="2800" dirty="0"/>
              <a:t>Unix Commands</a:t>
            </a:r>
          </a:p>
          <a:p>
            <a:r>
              <a:rPr lang="en-US" sz="2800" dirty="0"/>
              <a:t>C basics</a:t>
            </a:r>
          </a:p>
          <a:p>
            <a:r>
              <a:rPr lang="en-US" sz="2800" dirty="0"/>
              <a:t>First Lecture Announcements</a:t>
            </a:r>
          </a:p>
        </p:txBody>
      </p:sp>
      <p:sp>
        <p:nvSpPr>
          <p:cNvPr id="5" name="Slide Number Placeholder 4"/>
          <p:cNvSpPr>
            <a:spLocks noGrp="1"/>
          </p:cNvSpPr>
          <p:nvPr>
            <p:ph type="sldNum" sz="quarter" idx="12"/>
          </p:nvPr>
        </p:nvSpPr>
        <p:spPr/>
        <p:txBody>
          <a:bodyPr/>
          <a:lstStyle/>
          <a:p>
            <a:fld id="{B6F15528-21DE-4FAA-801E-634DDDAF4B2B}" type="slidenum">
              <a:rPr lang="en-US" smtClean="0"/>
              <a:pPr/>
              <a:t>3</a:t>
            </a:fld>
            <a:endParaRPr lang="en-US"/>
          </a:p>
        </p:txBody>
      </p:sp>
      <p:sp>
        <p:nvSpPr>
          <p:cNvPr id="11" name="TextBox 10"/>
          <p:cNvSpPr txBox="1"/>
          <p:nvPr/>
        </p:nvSpPr>
        <p:spPr>
          <a:xfrm>
            <a:off x="4648339" y="4830732"/>
            <a:ext cx="3588327" cy="461665"/>
          </a:xfrm>
          <a:prstGeom prst="rect">
            <a:avLst/>
          </a:prstGeom>
          <a:noFill/>
        </p:spPr>
        <p:txBody>
          <a:bodyPr wrap="square" rtlCol="0">
            <a:spAutoFit/>
          </a:bodyPr>
          <a:lstStyle/>
          <a:p>
            <a:r>
              <a:rPr lang="en-US" sz="1200" dirty="0"/>
              <a:t>http://</a:t>
            </a:r>
            <a:r>
              <a:rPr lang="en-US" sz="1200" dirty="0" err="1"/>
              <a:t>questgarden.com</a:t>
            </a:r>
            <a:r>
              <a:rPr lang="en-US" sz="1200" dirty="0"/>
              <a:t>/143/14/4/120417020451/images/</a:t>
            </a:r>
            <a:r>
              <a:rPr lang="en-US" sz="1200" dirty="0" err="1"/>
              <a:t>teacher.jpg</a:t>
            </a:r>
            <a:endParaRPr lang="en-US" sz="1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326384" y="671069"/>
            <a:ext cx="4889500" cy="4889500"/>
          </a:xfrm>
          <a:prstGeom prst="rect">
            <a:avLst/>
          </a:prstGeom>
        </p:spPr>
      </p:pic>
      <p:sp>
        <p:nvSpPr>
          <p:cNvPr id="2" name="Title 1"/>
          <p:cNvSpPr>
            <a:spLocks noGrp="1"/>
          </p:cNvSpPr>
          <p:nvPr>
            <p:ph type="title"/>
          </p:nvPr>
        </p:nvSpPr>
        <p:spPr/>
        <p:txBody>
          <a:bodyPr/>
          <a:lstStyle/>
          <a:p>
            <a:r>
              <a:rPr lang="en-US" dirty="0"/>
              <a:t>Tips</a:t>
            </a:r>
          </a:p>
        </p:txBody>
      </p:sp>
      <p:sp>
        <p:nvSpPr>
          <p:cNvPr id="3" name="Content Placeholder 2"/>
          <p:cNvSpPr>
            <a:spLocks noGrp="1"/>
          </p:cNvSpPr>
          <p:nvPr>
            <p:ph idx="1"/>
          </p:nvPr>
        </p:nvSpPr>
        <p:spPr>
          <a:xfrm>
            <a:off x="946404" y="1828801"/>
            <a:ext cx="3168396" cy="4351337"/>
          </a:xfrm>
        </p:spPr>
        <p:txBody>
          <a:bodyPr>
            <a:normAutofit/>
          </a:bodyPr>
          <a:lstStyle/>
          <a:p>
            <a:r>
              <a:rPr lang="en-US" sz="2800" dirty="0"/>
              <a:t>Think and design before you start coding</a:t>
            </a:r>
          </a:p>
          <a:p>
            <a:r>
              <a:rPr lang="en-US" sz="2800" dirty="0"/>
              <a:t>Experiment</a:t>
            </a:r>
          </a:p>
          <a:p>
            <a:r>
              <a:rPr lang="en-US" sz="2800" dirty="0"/>
              <a:t>Start early</a:t>
            </a:r>
          </a:p>
          <a:p>
            <a:r>
              <a:rPr lang="en-US" sz="2800" dirty="0"/>
              <a:t>Ask questions</a:t>
            </a:r>
          </a:p>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30</a:t>
            </a:fld>
            <a:endParaRPr lang="en-US"/>
          </a:p>
        </p:txBody>
      </p:sp>
      <p:sp>
        <p:nvSpPr>
          <p:cNvPr id="7" name="TextBox 6"/>
          <p:cNvSpPr txBox="1"/>
          <p:nvPr/>
        </p:nvSpPr>
        <p:spPr>
          <a:xfrm>
            <a:off x="4722754" y="4540316"/>
            <a:ext cx="3151909" cy="461665"/>
          </a:xfrm>
          <a:prstGeom prst="rect">
            <a:avLst/>
          </a:prstGeom>
          <a:noFill/>
        </p:spPr>
        <p:txBody>
          <a:bodyPr wrap="square" rtlCol="0">
            <a:spAutoFit/>
          </a:bodyPr>
          <a:lstStyle/>
          <a:p>
            <a:r>
              <a:rPr lang="en-US" sz="1200" dirty="0"/>
              <a:t>http://</a:t>
            </a:r>
            <a:r>
              <a:rPr lang="en-US" sz="1200" dirty="0" err="1"/>
              <a:t>f.tqn.com</a:t>
            </a:r>
            <a:r>
              <a:rPr lang="en-US" sz="1200" dirty="0"/>
              <a:t>/y/inventors/1/W/q/9/1/</a:t>
            </a:r>
            <a:r>
              <a:rPr lang="en-US" sz="1200" dirty="0" err="1"/>
              <a:t>QTips.jpg</a:t>
            </a:r>
            <a:endParaRPr lang="en-US" sz="12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3886200" y="1219200"/>
            <a:ext cx="3999279" cy="3327400"/>
          </a:xfrm>
          <a:prstGeom prst="rect">
            <a:avLst/>
          </a:prstGeom>
        </p:spPr>
      </p:pic>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946404" y="1828801"/>
            <a:ext cx="3473196" cy="4351337"/>
          </a:xfrm>
        </p:spPr>
        <p:txBody>
          <a:bodyPr>
            <a:noAutofit/>
          </a:bodyPr>
          <a:lstStyle/>
          <a:p>
            <a:r>
              <a:rPr lang="en-US" sz="2800" dirty="0"/>
              <a:t>Instructors</a:t>
            </a:r>
          </a:p>
          <a:p>
            <a:r>
              <a:rPr lang="en-US" sz="2800" dirty="0"/>
              <a:t>Course structure</a:t>
            </a:r>
          </a:p>
          <a:p>
            <a:r>
              <a:rPr lang="en-US" sz="2800" dirty="0"/>
              <a:t>Course policies</a:t>
            </a:r>
          </a:p>
          <a:p>
            <a:r>
              <a:rPr lang="en-US" sz="2800" dirty="0"/>
              <a:t>Unix Commands</a:t>
            </a:r>
          </a:p>
          <a:p>
            <a:r>
              <a:rPr lang="en-US" sz="2800" dirty="0"/>
              <a:t>C basics</a:t>
            </a:r>
          </a:p>
          <a:p>
            <a:r>
              <a:rPr lang="en-US" sz="2800" b="1" dirty="0"/>
              <a:t>First Lecture Announcements</a:t>
            </a:r>
          </a:p>
        </p:txBody>
      </p:sp>
      <p:sp>
        <p:nvSpPr>
          <p:cNvPr id="5" name="Slide Number Placeholder 4"/>
          <p:cNvSpPr>
            <a:spLocks noGrp="1"/>
          </p:cNvSpPr>
          <p:nvPr>
            <p:ph type="sldNum" sz="quarter" idx="12"/>
          </p:nvPr>
        </p:nvSpPr>
        <p:spPr/>
        <p:txBody>
          <a:bodyPr/>
          <a:lstStyle/>
          <a:p>
            <a:fld id="{B6F15528-21DE-4FAA-801E-634DDDAF4B2B}" type="slidenum">
              <a:rPr lang="en-US" smtClean="0"/>
              <a:pPr/>
              <a:t>31</a:t>
            </a:fld>
            <a:endParaRPr lang="en-US"/>
          </a:p>
        </p:txBody>
      </p:sp>
      <p:sp>
        <p:nvSpPr>
          <p:cNvPr id="11" name="TextBox 10"/>
          <p:cNvSpPr txBox="1"/>
          <p:nvPr/>
        </p:nvSpPr>
        <p:spPr>
          <a:xfrm>
            <a:off x="4648339" y="4830732"/>
            <a:ext cx="3588327" cy="461665"/>
          </a:xfrm>
          <a:prstGeom prst="rect">
            <a:avLst/>
          </a:prstGeom>
          <a:noFill/>
        </p:spPr>
        <p:txBody>
          <a:bodyPr wrap="square" rtlCol="0">
            <a:spAutoFit/>
          </a:bodyPr>
          <a:lstStyle/>
          <a:p>
            <a:r>
              <a:rPr lang="en-US" sz="1200" dirty="0"/>
              <a:t>http://</a:t>
            </a:r>
            <a:r>
              <a:rPr lang="en-US" sz="1200" dirty="0" err="1"/>
              <a:t>questgarden.com</a:t>
            </a:r>
            <a:r>
              <a:rPr lang="en-US" sz="1200" dirty="0"/>
              <a:t>/143/14/4/120417020451/images/</a:t>
            </a:r>
            <a:r>
              <a:rPr lang="en-US" sz="1200" dirty="0" err="1"/>
              <a:t>teacher.jpg</a:t>
            </a:r>
            <a:endParaRPr lang="en-US" sz="1200" dirty="0"/>
          </a:p>
        </p:txBody>
      </p:sp>
    </p:spTree>
    <p:extLst>
      <p:ext uri="{BB962C8B-B14F-4D97-AF65-F5344CB8AC3E}">
        <p14:creationId xmlns:p14="http://schemas.microsoft.com/office/powerpoint/2010/main" val="846950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a:t>
            </a:r>
            <a:r>
              <a:rPr lang="en-US" dirty="0" err="1"/>
              <a:t>Mimir</a:t>
            </a:r>
            <a:r>
              <a:rPr lang="en-US" dirty="0"/>
              <a:t> Homework</a:t>
            </a:r>
          </a:p>
        </p:txBody>
      </p:sp>
      <p:sp>
        <p:nvSpPr>
          <p:cNvPr id="3" name="Content Placeholder 2"/>
          <p:cNvSpPr>
            <a:spLocks noGrp="1"/>
          </p:cNvSpPr>
          <p:nvPr>
            <p:ph idx="1"/>
          </p:nvPr>
        </p:nvSpPr>
        <p:spPr/>
        <p:txBody>
          <a:bodyPr/>
          <a:lstStyle/>
          <a:p>
            <a:r>
              <a:rPr lang="en-US" dirty="0"/>
              <a:t>Tonight (Sep 2</a:t>
            </a:r>
            <a:r>
              <a:rPr lang="en-US" baseline="30000" dirty="0"/>
              <a:t>nd</a:t>
            </a:r>
            <a:r>
              <a:rPr lang="en-US" dirty="0"/>
              <a:t>, 2020), I'll instruct </a:t>
            </a:r>
            <a:r>
              <a:rPr lang="en-US" dirty="0" err="1"/>
              <a:t>Mimir</a:t>
            </a:r>
            <a:r>
              <a:rPr lang="en-US" dirty="0"/>
              <a:t> to send an email to your MSU email (</a:t>
            </a:r>
            <a:r>
              <a:rPr lang="en-US" dirty="0">
                <a:hlinkClick r:id="rId3"/>
              </a:rPr>
              <a:t>username@msu.edu)</a:t>
            </a:r>
            <a:r>
              <a:rPr lang="en-US" dirty="0"/>
              <a:t>.</a:t>
            </a:r>
          </a:p>
          <a:p>
            <a:r>
              <a:rPr lang="en-US" dirty="0"/>
              <a:t>This email will contain a link to the assignment.</a:t>
            </a:r>
          </a:p>
          <a:p>
            <a:r>
              <a:rPr lang="en-US" dirty="0"/>
              <a:t>Complete the assignment (it isn't worth any points) before the next Thursday 10pm.</a:t>
            </a:r>
          </a:p>
          <a:p>
            <a:pPr lvl="1"/>
            <a:r>
              <a:rPr lang="en-US" dirty="0"/>
              <a:t>All assignments are due on Thursday at 10pm</a:t>
            </a:r>
          </a:p>
          <a:p>
            <a:r>
              <a:rPr lang="en-US" dirty="0"/>
              <a:t>On the next Friday, I'll test the grading software (you should receive an email with the correct answers).</a:t>
            </a:r>
          </a:p>
          <a:p>
            <a:r>
              <a:rPr lang="en-US" dirty="0"/>
              <a:t>As always, I'll keep the class up-to-date via Piazza, so you should register ASAP.</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32</a:t>
            </a:fld>
            <a:endParaRPr lang="en-US"/>
          </a:p>
        </p:txBody>
      </p:sp>
    </p:spTree>
    <p:extLst>
      <p:ext uri="{BB962C8B-B14F-4D97-AF65-F5344CB8AC3E}">
        <p14:creationId xmlns:p14="http://schemas.microsoft.com/office/powerpoint/2010/main" val="15710662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Week Special</a:t>
            </a:r>
          </a:p>
        </p:txBody>
      </p:sp>
      <p:sp>
        <p:nvSpPr>
          <p:cNvPr id="3" name="Content Placeholder 2"/>
          <p:cNvSpPr>
            <a:spLocks noGrp="1"/>
          </p:cNvSpPr>
          <p:nvPr>
            <p:ph idx="1"/>
          </p:nvPr>
        </p:nvSpPr>
        <p:spPr/>
        <p:txBody>
          <a:bodyPr>
            <a:normAutofit/>
          </a:bodyPr>
          <a:lstStyle/>
          <a:p>
            <a:r>
              <a:rPr lang="en-US" sz="2800" dirty="0"/>
              <a:t>No labs</a:t>
            </a:r>
          </a:p>
          <a:p>
            <a:pPr lvl="1"/>
            <a:r>
              <a:rPr lang="en-US" sz="2400" dirty="0"/>
              <a:t>So don’t connect to lab Zoom Meeting (Friday 04/09)!!!</a:t>
            </a:r>
          </a:p>
          <a:p>
            <a:r>
              <a:rPr lang="en-US" sz="2800" dirty="0"/>
              <a:t>Don't forget about Labor Day (Monday). No classes.</a:t>
            </a:r>
          </a:p>
        </p:txBody>
      </p:sp>
      <p:sp>
        <p:nvSpPr>
          <p:cNvPr id="4" name="Slide Number Placeholder 3"/>
          <p:cNvSpPr>
            <a:spLocks noGrp="1"/>
          </p:cNvSpPr>
          <p:nvPr>
            <p:ph type="sldNum" sz="quarter" idx="12"/>
          </p:nvPr>
        </p:nvSpPr>
        <p:spPr/>
        <p:txBody>
          <a:bodyPr/>
          <a:lstStyle/>
          <a:p>
            <a:fld id="{B6F15528-21DE-4FAA-801E-634DDDAF4B2B}" type="slidenum">
              <a:rPr lang="en-US" smtClean="0"/>
              <a:pPr/>
              <a:t>33</a:t>
            </a:fld>
            <a:endParaRPr lang="en-US"/>
          </a:p>
        </p:txBody>
      </p:sp>
    </p:spTree>
    <p:extLst>
      <p:ext uri="{BB962C8B-B14F-4D97-AF65-F5344CB8AC3E}">
        <p14:creationId xmlns:p14="http://schemas.microsoft.com/office/powerpoint/2010/main" val="1220469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Instructors</a:t>
            </a:r>
          </a:p>
        </p:txBody>
      </p:sp>
      <p:sp>
        <p:nvSpPr>
          <p:cNvPr id="3" name="Content Placeholder 2"/>
          <p:cNvSpPr>
            <a:spLocks noGrp="1"/>
          </p:cNvSpPr>
          <p:nvPr>
            <p:ph idx="1"/>
          </p:nvPr>
        </p:nvSpPr>
        <p:spPr/>
        <p:txBody>
          <a:bodyPr>
            <a:normAutofit/>
          </a:bodyPr>
          <a:lstStyle/>
          <a:p>
            <a:r>
              <a:rPr lang="en-US" sz="2800" dirty="0"/>
              <a:t>Professor: Dr. Zhichao Cao</a:t>
            </a:r>
          </a:p>
          <a:p>
            <a:r>
              <a:rPr lang="en-US" sz="2800" dirty="0"/>
              <a:t>TA: Manni Liu</a:t>
            </a:r>
          </a:p>
          <a:p>
            <a:r>
              <a:rPr lang="en-US" sz="2600" dirty="0"/>
              <a:t>Office Hours</a:t>
            </a:r>
          </a:p>
          <a:p>
            <a:pPr lvl="1"/>
            <a:r>
              <a:rPr lang="en-US" sz="2400" dirty="0"/>
              <a:t>Zoom by appointment</a:t>
            </a:r>
          </a:p>
        </p:txBody>
      </p:sp>
      <p:sp>
        <p:nvSpPr>
          <p:cNvPr id="5" name="Slide Number Placeholder 4"/>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Communication</a:t>
            </a:r>
          </a:p>
        </p:txBody>
      </p:sp>
      <p:sp>
        <p:nvSpPr>
          <p:cNvPr id="3" name="Content Placeholder 2"/>
          <p:cNvSpPr>
            <a:spLocks noGrp="1"/>
          </p:cNvSpPr>
          <p:nvPr>
            <p:ph idx="1"/>
          </p:nvPr>
        </p:nvSpPr>
        <p:spPr/>
        <p:txBody>
          <a:bodyPr>
            <a:normAutofit/>
          </a:bodyPr>
          <a:lstStyle/>
          <a:p>
            <a:r>
              <a:rPr lang="en-US" dirty="0"/>
              <a:t>Communication should be directed through the class forum on Piazza.</a:t>
            </a:r>
          </a:p>
          <a:p>
            <a:r>
              <a:rPr lang="en-US" dirty="0"/>
              <a:t>Advantages for Piazza over email:</a:t>
            </a:r>
          </a:p>
          <a:p>
            <a:pPr lvl="1"/>
            <a:r>
              <a:rPr lang="en-US" dirty="0"/>
              <a:t>Faster: Both instructors can respond to queries</a:t>
            </a:r>
          </a:p>
          <a:p>
            <a:pPr lvl="1"/>
            <a:r>
              <a:rPr lang="en-US" dirty="0"/>
              <a:t>Consistency: Both instructors can see each other's responses</a:t>
            </a:r>
          </a:p>
          <a:p>
            <a:pPr lvl="1"/>
            <a:r>
              <a:rPr lang="en-US" dirty="0"/>
              <a:t>Easier: Piazza makes it easier to format questions containing code</a:t>
            </a:r>
          </a:p>
          <a:p>
            <a:pPr lvl="1"/>
            <a:r>
              <a:rPr lang="en-US" dirty="0"/>
              <a:t>Useful: We can make good questions visible to the class if others may benefit</a:t>
            </a:r>
          </a:p>
        </p:txBody>
      </p:sp>
      <p:sp>
        <p:nvSpPr>
          <p:cNvPr id="4" name="Slide Number Placeholder 3"/>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744606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3886200" y="1219200"/>
            <a:ext cx="3999279" cy="3327400"/>
          </a:xfrm>
          <a:prstGeom prst="rect">
            <a:avLst/>
          </a:prstGeom>
        </p:spPr>
      </p:pic>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a:xfrm>
            <a:off x="946403" y="1828801"/>
            <a:ext cx="3701935" cy="4351337"/>
          </a:xfrm>
        </p:spPr>
        <p:txBody>
          <a:bodyPr>
            <a:noAutofit/>
          </a:bodyPr>
          <a:lstStyle/>
          <a:p>
            <a:r>
              <a:rPr lang="en-US" sz="2800" dirty="0"/>
              <a:t>Instructors</a:t>
            </a:r>
          </a:p>
          <a:p>
            <a:r>
              <a:rPr lang="en-US" sz="2800" b="1" dirty="0"/>
              <a:t>Course structure</a:t>
            </a:r>
          </a:p>
          <a:p>
            <a:r>
              <a:rPr lang="en-US" sz="2800" dirty="0"/>
              <a:t>Course policies</a:t>
            </a:r>
          </a:p>
          <a:p>
            <a:r>
              <a:rPr lang="en-US" sz="2800" dirty="0"/>
              <a:t>Unix Commands</a:t>
            </a:r>
          </a:p>
          <a:p>
            <a:r>
              <a:rPr lang="en-US" sz="2800" dirty="0"/>
              <a:t>C basics</a:t>
            </a:r>
          </a:p>
          <a:p>
            <a:r>
              <a:rPr lang="en-US" sz="2800" dirty="0"/>
              <a:t>First Lecture Announcements</a:t>
            </a:r>
          </a:p>
        </p:txBody>
      </p:sp>
      <p:sp>
        <p:nvSpPr>
          <p:cNvPr id="5" name="Slide Number Placeholder 4"/>
          <p:cNvSpPr>
            <a:spLocks noGrp="1"/>
          </p:cNvSpPr>
          <p:nvPr>
            <p:ph type="sldNum" sz="quarter" idx="12"/>
          </p:nvPr>
        </p:nvSpPr>
        <p:spPr/>
        <p:txBody>
          <a:bodyPr/>
          <a:lstStyle/>
          <a:p>
            <a:fld id="{B6F15528-21DE-4FAA-801E-634DDDAF4B2B}" type="slidenum">
              <a:rPr lang="en-US" smtClean="0"/>
              <a:pPr/>
              <a:t>6</a:t>
            </a:fld>
            <a:endParaRPr lang="en-US"/>
          </a:p>
        </p:txBody>
      </p:sp>
      <p:sp>
        <p:nvSpPr>
          <p:cNvPr id="11" name="TextBox 10"/>
          <p:cNvSpPr txBox="1"/>
          <p:nvPr/>
        </p:nvSpPr>
        <p:spPr>
          <a:xfrm>
            <a:off x="4648339" y="4830732"/>
            <a:ext cx="3588327" cy="461665"/>
          </a:xfrm>
          <a:prstGeom prst="rect">
            <a:avLst/>
          </a:prstGeom>
          <a:noFill/>
        </p:spPr>
        <p:txBody>
          <a:bodyPr wrap="square" rtlCol="0">
            <a:spAutoFit/>
          </a:bodyPr>
          <a:lstStyle/>
          <a:p>
            <a:r>
              <a:rPr lang="en-US" sz="1200" dirty="0"/>
              <a:t>http://</a:t>
            </a:r>
            <a:r>
              <a:rPr lang="en-US" sz="1200" dirty="0" err="1"/>
              <a:t>questgarden.com</a:t>
            </a:r>
            <a:r>
              <a:rPr lang="en-US" sz="1200" dirty="0"/>
              <a:t>/143/14/4/120417020451/images/</a:t>
            </a:r>
            <a:r>
              <a:rPr lang="en-US" sz="1200" dirty="0" err="1"/>
              <a:t>teacher.jpg</a:t>
            </a:r>
            <a:endParaRPr lang="en-US" sz="1200" dirty="0"/>
          </a:p>
        </p:txBody>
      </p:sp>
    </p:spTree>
    <p:extLst>
      <p:ext uri="{BB962C8B-B14F-4D97-AF65-F5344CB8AC3E}">
        <p14:creationId xmlns:p14="http://schemas.microsoft.com/office/powerpoint/2010/main" val="227135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Structure</a:t>
            </a:r>
          </a:p>
        </p:txBody>
      </p:sp>
      <p:sp>
        <p:nvSpPr>
          <p:cNvPr id="3" name="Content Placeholder 2"/>
          <p:cNvSpPr>
            <a:spLocks noGrp="1"/>
          </p:cNvSpPr>
          <p:nvPr>
            <p:ph idx="1"/>
          </p:nvPr>
        </p:nvSpPr>
        <p:spPr/>
        <p:txBody>
          <a:bodyPr/>
          <a:lstStyle/>
          <a:p>
            <a:r>
              <a:rPr lang="en-US" dirty="0"/>
              <a:t>2 Lectures (50 minutes)</a:t>
            </a:r>
          </a:p>
          <a:p>
            <a:r>
              <a:rPr lang="en-US" dirty="0"/>
              <a:t>1 Lab (110 minutes)</a:t>
            </a:r>
          </a:p>
          <a:p>
            <a:r>
              <a:rPr lang="en-US" dirty="0"/>
              <a:t>Attendance for labs is </a:t>
            </a:r>
            <a:r>
              <a:rPr lang="en-US" dirty="0">
                <a:solidFill>
                  <a:srgbClr val="FF0000"/>
                </a:solidFill>
              </a:rPr>
              <a:t>mandatory</a:t>
            </a:r>
            <a:r>
              <a:rPr lang="en-US" dirty="0"/>
              <a:t> and </a:t>
            </a:r>
            <a:r>
              <a:rPr lang="en-US" dirty="0">
                <a:solidFill>
                  <a:srgbClr val="FF0000"/>
                </a:solidFill>
              </a:rPr>
              <a:t>important</a:t>
            </a:r>
          </a:p>
          <a:p>
            <a:r>
              <a:rPr lang="en-US" dirty="0"/>
              <a:t>If you miss more than one labs, your final grade will be reduced (more info to follow).</a:t>
            </a:r>
          </a:p>
        </p:txBody>
      </p:sp>
      <p:sp>
        <p:nvSpPr>
          <p:cNvPr id="5" name="Slide Number Placeholder 4"/>
          <p:cNvSpPr>
            <a:spLocks noGrp="1"/>
          </p:cNvSpPr>
          <p:nvPr>
            <p:ph type="sldNum" sz="quarter" idx="12"/>
          </p:nvPr>
        </p:nvSpPr>
        <p:spPr/>
        <p:txBody>
          <a:bodyPr/>
          <a:lstStyle/>
          <a:p>
            <a:fld id="{B6F15528-21DE-4FAA-801E-634DDDAF4B2B}" type="slidenum">
              <a:rPr lang="en-US" smtClean="0"/>
              <a:pPr/>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Suggested Course Material</a:t>
            </a:r>
          </a:p>
        </p:txBody>
      </p:sp>
      <p:sp>
        <p:nvSpPr>
          <p:cNvPr id="3" name="Content Placeholder 2"/>
          <p:cNvSpPr>
            <a:spLocks noGrp="1"/>
          </p:cNvSpPr>
          <p:nvPr>
            <p:ph idx="1"/>
          </p:nvPr>
        </p:nvSpPr>
        <p:spPr>
          <a:xfrm>
            <a:off x="457200" y="2133600"/>
            <a:ext cx="6400800" cy="3992563"/>
          </a:xfrm>
        </p:spPr>
        <p:txBody>
          <a:bodyPr>
            <a:normAutofit/>
          </a:bodyPr>
          <a:lstStyle/>
          <a:p>
            <a:r>
              <a:rPr lang="en-US" dirty="0"/>
              <a:t>Textbook: </a:t>
            </a:r>
            <a:r>
              <a:rPr lang="en-US" i="1" dirty="0"/>
              <a:t>C Programming a modern approach</a:t>
            </a:r>
            <a:r>
              <a:rPr lang="en-US" dirty="0"/>
              <a:t> 2</a:t>
            </a:r>
            <a:r>
              <a:rPr lang="en-US" baseline="30000" dirty="0"/>
              <a:t>nd</a:t>
            </a:r>
            <a:r>
              <a:rPr lang="en-US" dirty="0"/>
              <a:t> Edition</a:t>
            </a:r>
          </a:p>
          <a:p>
            <a:pPr lvl="1"/>
            <a:r>
              <a:rPr lang="en-US" dirty="0"/>
              <a:t>by K. N. King</a:t>
            </a:r>
          </a:p>
          <a:p>
            <a:pPr lvl="1"/>
            <a:r>
              <a:rPr lang="en-US" dirty="0"/>
              <a:t>ISBN: 978-0393979503</a:t>
            </a:r>
          </a:p>
          <a:p>
            <a:r>
              <a:rPr lang="en-US" dirty="0"/>
              <a:t>Note: This book is not required, all material for this class will be distributed via the class website. However, the book is a good resource regardless.</a:t>
            </a:r>
          </a:p>
          <a:p>
            <a:r>
              <a:rPr lang="en-US" dirty="0"/>
              <a:t>All material is on the course website: </a:t>
            </a:r>
          </a:p>
          <a:p>
            <a:pPr lvl="1"/>
            <a:r>
              <a:rPr lang="en-US" dirty="0">
                <a:hlinkClick r:id="rId3"/>
              </a:rPr>
              <a:t>www.cse.msu.edu/~cse220</a:t>
            </a:r>
            <a:endParaRPr lang="en-US" dirty="0"/>
          </a:p>
          <a:p>
            <a:pPr lvl="1"/>
            <a:r>
              <a:rPr lang="en-US" dirty="0"/>
              <a:t>Class slides will posted on the day of the lecture (but hopefully before).</a:t>
            </a:r>
          </a:p>
          <a:p>
            <a:pPr>
              <a:buNone/>
            </a:pP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8</a:t>
            </a:fld>
            <a:endParaRPr lang="en-US"/>
          </a:p>
        </p:txBody>
      </p:sp>
      <p:pic>
        <p:nvPicPr>
          <p:cNvPr id="4" name="Picture 3"/>
          <p:cNvPicPr>
            <a:picLocks noChangeAspect="1"/>
          </p:cNvPicPr>
          <p:nvPr/>
        </p:nvPicPr>
        <p:blipFill>
          <a:blip r:embed="rId4"/>
          <a:stretch>
            <a:fillRect/>
          </a:stretch>
        </p:blipFill>
        <p:spPr>
          <a:xfrm>
            <a:off x="6844145" y="1691322"/>
            <a:ext cx="2137283" cy="26590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Grading</a:t>
            </a:r>
          </a:p>
        </p:txBody>
      </p:sp>
      <p:sp>
        <p:nvSpPr>
          <p:cNvPr id="3" name="Content Placeholder 2"/>
          <p:cNvSpPr>
            <a:spLocks noGrp="1"/>
          </p:cNvSpPr>
          <p:nvPr>
            <p:ph idx="1"/>
          </p:nvPr>
        </p:nvSpPr>
        <p:spPr/>
        <p:txBody>
          <a:bodyPr>
            <a:normAutofit/>
          </a:bodyPr>
          <a:lstStyle/>
          <a:p>
            <a:r>
              <a:rPr lang="en-US" dirty="0" err="1"/>
              <a:t>Mimir</a:t>
            </a:r>
            <a:r>
              <a:rPr lang="en-US" dirty="0"/>
              <a:t> Homeworks: 70%</a:t>
            </a:r>
          </a:p>
          <a:p>
            <a:r>
              <a:rPr lang="en-US" dirty="0"/>
              <a:t>Lab Exercises: 12%</a:t>
            </a:r>
          </a:p>
          <a:p>
            <a:r>
              <a:rPr lang="en-US" dirty="0"/>
              <a:t>Exam: 18%</a:t>
            </a:r>
          </a:p>
          <a:p>
            <a:r>
              <a:rPr lang="en-US" dirty="0"/>
              <a:t>Final Exam: 0% (No final exam!)</a:t>
            </a:r>
          </a:p>
        </p:txBody>
      </p:sp>
      <p:sp>
        <p:nvSpPr>
          <p:cNvPr id="5" name="Slide Number Placeholder 4"/>
          <p:cNvSpPr>
            <a:spLocks noGrp="1"/>
          </p:cNvSpPr>
          <p:nvPr>
            <p:ph type="sldNum" sz="quarter" idx="12"/>
          </p:nvPr>
        </p:nvSpPr>
        <p:spPr/>
        <p:txBody>
          <a:bodyPr/>
          <a:lstStyle/>
          <a:p>
            <a:fld id="{B6F15528-21DE-4FAA-801E-634DDDAF4B2B}" type="slidenum">
              <a:rPr lang="en-US" smtClean="0"/>
              <a:pPr/>
              <a:t>9</a:t>
            </a:fld>
            <a:endParaRPr lang="en-US"/>
          </a:p>
        </p:txBody>
      </p:sp>
      <p:graphicFrame>
        <p:nvGraphicFramePr>
          <p:cNvPr id="6" name="Chart 5"/>
          <p:cNvGraphicFramePr/>
          <p:nvPr>
            <p:extLst>
              <p:ext uri="{D42A27DB-BD31-4B8C-83A1-F6EECF244321}">
                <p14:modId xmlns:p14="http://schemas.microsoft.com/office/powerpoint/2010/main" val="544940894"/>
              </p:ext>
            </p:extLst>
          </p:nvPr>
        </p:nvGraphicFramePr>
        <p:xfrm>
          <a:off x="912192" y="3429000"/>
          <a:ext cx="6096000" cy="32512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4781</TotalTime>
  <Words>1866</Words>
  <Application>Microsoft Macintosh PowerPoint</Application>
  <PresentationFormat>On-screen Show (4:3)</PresentationFormat>
  <Paragraphs>323</Paragraphs>
  <Slides>33</Slides>
  <Notes>33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Century Schoolbook</vt:lpstr>
      <vt:lpstr>Consolas</vt:lpstr>
      <vt:lpstr>Wingdings 2</vt:lpstr>
      <vt:lpstr>View</vt:lpstr>
      <vt:lpstr>CSE 220 – C Programming </vt:lpstr>
      <vt:lpstr>Objectives</vt:lpstr>
      <vt:lpstr>Outline</vt:lpstr>
      <vt:lpstr>Instructors</vt:lpstr>
      <vt:lpstr>Communication</vt:lpstr>
      <vt:lpstr>Outline</vt:lpstr>
      <vt:lpstr>Course Structure</vt:lpstr>
      <vt:lpstr>Suggested Course Material</vt:lpstr>
      <vt:lpstr>Grading</vt:lpstr>
      <vt:lpstr>Grade Scale</vt:lpstr>
      <vt:lpstr>Mimir Homeworks</vt:lpstr>
      <vt:lpstr>Lab Exercises</vt:lpstr>
      <vt:lpstr>Exam</vt:lpstr>
      <vt:lpstr>Outline</vt:lpstr>
      <vt:lpstr>Make up policy</vt:lpstr>
      <vt:lpstr>Collaboration</vt:lpstr>
      <vt:lpstr>Outline</vt:lpstr>
      <vt:lpstr>Unix Terminal</vt:lpstr>
      <vt:lpstr>Unix commands</vt:lpstr>
      <vt:lpstr>Unix commands</vt:lpstr>
      <vt:lpstr>PowerPoint Presentation</vt:lpstr>
      <vt:lpstr>Outline</vt:lpstr>
      <vt:lpstr>Why C? </vt:lpstr>
      <vt:lpstr>Strengths of C</vt:lpstr>
      <vt:lpstr>Weaknesses</vt:lpstr>
      <vt:lpstr>Compiling</vt:lpstr>
      <vt:lpstr>Gnu compiler</vt:lpstr>
      <vt:lpstr>Errors</vt:lpstr>
      <vt:lpstr>Development Lifecycle</vt:lpstr>
      <vt:lpstr>Tips</vt:lpstr>
      <vt:lpstr>Outline</vt:lpstr>
      <vt:lpstr>Demo Mimir Homework</vt:lpstr>
      <vt:lpstr>First Week Special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220 – C Programming Fall 2013</dc:title>
  <dc:creator/>
  <cp:lastModifiedBy>Microsoft Office User</cp:lastModifiedBy>
  <cp:revision>140</cp:revision>
  <cp:lastPrinted>2016-08-30T19:24:02Z</cp:lastPrinted>
  <dcterms:created xsi:type="dcterms:W3CDTF">2006-08-16T00:00:00Z</dcterms:created>
  <dcterms:modified xsi:type="dcterms:W3CDTF">2020-09-02T15:38:35Z</dcterms:modified>
</cp:coreProperties>
</file>

<file path=docProps/thumbnail.jpeg>
</file>